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57" r:id="rId3"/>
    <p:sldId id="267" r:id="rId4"/>
    <p:sldId id="268" r:id="rId5"/>
    <p:sldId id="277" r:id="rId6"/>
    <p:sldId id="271" r:id="rId7"/>
    <p:sldId id="270" r:id="rId8"/>
    <p:sldId id="269" r:id="rId9"/>
    <p:sldId id="272" r:id="rId10"/>
    <p:sldId id="273" r:id="rId11"/>
    <p:sldId id="274" r:id="rId12"/>
    <p:sldId id="275" r:id="rId13"/>
    <p:sldId id="278" r:id="rId14"/>
    <p:sldId id="279" r:id="rId15"/>
    <p:sldId id="280" r:id="rId16"/>
    <p:sldId id="276" r:id="rId17"/>
    <p:sldId id="262" r:id="rId18"/>
    <p:sldId id="281" r:id="rId19"/>
    <p:sldId id="282" r:id="rId20"/>
    <p:sldId id="259" r:id="rId21"/>
    <p:sldId id="261" r:id="rId22"/>
    <p:sldId id="28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7F7F7F"/>
    <a:srgbClr val="B82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80" d="100"/>
          <a:sy n="80" d="100"/>
        </p:scale>
        <p:origin x="62" y="31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C712D637-7FF1-401C-9304-F85D1B95B226}">
      <dgm:prSet phldrT="[Text]"/>
      <dgm:spPr/>
      <dgm:t>
        <a:bodyPr/>
        <a:lstStyle/>
        <a:p>
          <a:r>
            <a:rPr lang="en-US" dirty="0"/>
            <a:t>Results Till Now (Tn)</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743FE7B1-011B-42E6-8768-1EB3E95741FA}">
      <dgm:prSet phldrT="[Text]"/>
      <dgm:spPr/>
      <dgm:t>
        <a:bodyPr/>
        <a:lstStyle/>
        <a:p>
          <a:r>
            <a:rPr lang="en-US" dirty="0"/>
            <a:t>Basic Analysis</a:t>
          </a:r>
        </a:p>
      </dgm:t>
    </dgm:pt>
    <dgm:pt modelId="{921AFB12-2D70-40FB-8AB1-299E0FF2C5A6}" type="parTrans" cxnId="{6D29C741-1B1E-4EBC-A0C7-F287A8ED285A}">
      <dgm:prSet/>
      <dgm:spPr/>
      <dgm:t>
        <a:bodyPr/>
        <a:lstStyle/>
        <a:p>
          <a:endParaRPr lang="en-US"/>
        </a:p>
      </dgm:t>
    </dgm:pt>
    <dgm:pt modelId="{FFAF77DD-A644-4C36-8908-6204BB0D9268}" type="sibTrans" cxnId="{6D29C741-1B1E-4EBC-A0C7-F287A8ED285A}">
      <dgm:prSet/>
      <dgm:spPr/>
      <dgm:t>
        <a:bodyPr/>
        <a:lstStyle/>
        <a:p>
          <a:endParaRPr lang="en-US"/>
        </a:p>
      </dgm:t>
    </dgm:pt>
    <dgm:pt modelId="{DB6AA457-F75F-415D-BDD5-92045774FE4B}">
      <dgm:prSet phldrT="[Text]"/>
      <dgm:spPr/>
      <dgm:t>
        <a:bodyPr/>
        <a:lstStyle/>
        <a:p>
          <a:r>
            <a:rPr lang="en-US" dirty="0"/>
            <a:t>Expected Results After 15 days (Tn+15)</a:t>
          </a:r>
        </a:p>
      </dgm:t>
    </dgm:pt>
    <dgm:pt modelId="{C684833D-85CC-4010-A138-ABC65E139C69}" type="sibTrans" cxnId="{93F76B4F-907D-4630-B1A9-C3BE3C102DFF}">
      <dgm:prSet/>
      <dgm:spPr/>
      <dgm:t>
        <a:bodyPr/>
        <a:lstStyle/>
        <a:p>
          <a:endParaRPr lang="en-US"/>
        </a:p>
      </dgm:t>
    </dgm:pt>
    <dgm:pt modelId="{195DBB62-3C1E-4BED-ADB6-6E31CA6ABD63}" type="parTrans" cxnId="{93F76B4F-907D-4630-B1A9-C3BE3C102DFF}">
      <dgm:prSet/>
      <dgm:spPr/>
      <dgm:t>
        <a:bodyPr/>
        <a:lstStyle/>
        <a:p>
          <a:endParaRPr lang="en-US"/>
        </a:p>
      </dgm:t>
    </dgm:pt>
    <dgm:pt modelId="{99C943DF-AAA4-4E2C-A283-FA2BF761F447}">
      <dgm:prSet phldrT="[Text]"/>
      <dgm:spPr/>
      <dgm:t>
        <a:bodyPr/>
        <a:lstStyle/>
        <a:p>
          <a:r>
            <a:rPr lang="en-US" dirty="0"/>
            <a:t>Research paper review for ECG smartwatches</a:t>
          </a:r>
        </a:p>
      </dgm:t>
    </dgm:pt>
    <dgm:pt modelId="{4802CB64-7B32-458C-A9FF-C35C0A51E69A}" type="sibTrans" cxnId="{F9232B4D-645E-4C93-A5D6-A89B30504327}">
      <dgm:prSet/>
      <dgm:spPr/>
      <dgm:t>
        <a:bodyPr/>
        <a:lstStyle/>
        <a:p>
          <a:endParaRPr lang="en-US"/>
        </a:p>
      </dgm:t>
    </dgm:pt>
    <dgm:pt modelId="{20F107AF-35DA-4D25-AB35-B8AD821D3FE7}" type="parTrans" cxnId="{F9232B4D-645E-4C93-A5D6-A89B30504327}">
      <dgm:prSet/>
      <dgm:spPr/>
      <dgm:t>
        <a:bodyPr/>
        <a:lstStyle/>
        <a:p>
          <a:endParaRPr lang="en-US"/>
        </a:p>
      </dgm:t>
    </dgm:pt>
    <dgm:pt modelId="{3FE03ED9-3066-4E28-8291-0B1764DC85D6}">
      <dgm:prSet phldrT="[Text]"/>
      <dgm:spPr/>
      <dgm:t>
        <a:bodyPr/>
        <a:lstStyle/>
        <a:p>
          <a:r>
            <a:rPr lang="en-US" dirty="0"/>
            <a:t>Gather ECG datasheets available</a:t>
          </a:r>
        </a:p>
      </dgm:t>
    </dgm:pt>
    <dgm:pt modelId="{2D17DCF5-1F10-4F99-AFA5-9D17F12D0A73}" type="sibTrans" cxnId="{EF7A2011-FCAC-41A8-A305-634BF780B59D}">
      <dgm:prSet/>
      <dgm:spPr/>
      <dgm:t>
        <a:bodyPr/>
        <a:lstStyle/>
        <a:p>
          <a:endParaRPr lang="en-US"/>
        </a:p>
      </dgm:t>
    </dgm:pt>
    <dgm:pt modelId="{70F79093-990B-4C69-A0BC-6E28D692D24F}" type="parTrans" cxnId="{EF7A2011-FCAC-41A8-A305-634BF780B59D}">
      <dgm:prSet/>
      <dgm:spPr/>
      <dgm:t>
        <a:bodyPr/>
        <a:lstStyle/>
        <a:p>
          <a:endParaRPr lang="en-US"/>
        </a:p>
      </dgm:t>
    </dgm:pt>
    <dgm:pt modelId="{C48325FA-80F8-4F9C-AE57-347F90D91C39}">
      <dgm:prSet phldrT="[Text]"/>
      <dgm:spPr/>
      <dgm:t>
        <a:bodyPr/>
        <a:lstStyle/>
        <a:p>
          <a:pPr>
            <a:buFont typeface="+mj-lt"/>
            <a:buAutoNum type="arabicPeriod"/>
          </a:pPr>
          <a:r>
            <a:rPr lang="en-US" dirty="0"/>
            <a:t>Study of  Sensors </a:t>
          </a:r>
        </a:p>
      </dgm:t>
    </dgm:pt>
    <dgm:pt modelId="{54F2A941-7680-40FA-AB4D-A31A15380DAE}" type="parTrans" cxnId="{D815A90E-0F95-4170-BC46-160E382CA53D}">
      <dgm:prSet/>
      <dgm:spPr/>
      <dgm:t>
        <a:bodyPr/>
        <a:lstStyle/>
        <a:p>
          <a:endParaRPr lang="en-US"/>
        </a:p>
      </dgm:t>
    </dgm:pt>
    <dgm:pt modelId="{4540CEFB-31F3-47FA-AE0C-9D0E79D3325E}" type="sibTrans" cxnId="{D815A90E-0F95-4170-BC46-160E382CA53D}">
      <dgm:prSet/>
      <dgm:spPr/>
      <dgm:t>
        <a:bodyPr/>
        <a:lstStyle/>
        <a:p>
          <a:endParaRPr lang="en-US"/>
        </a:p>
      </dgm:t>
    </dgm:pt>
    <dgm:pt modelId="{A05A9BEC-5CBD-4A70-84D3-748179E07119}">
      <dgm:prSet phldrT="[Text]"/>
      <dgm:spPr/>
      <dgm:t>
        <a:bodyPr/>
        <a:lstStyle/>
        <a:p>
          <a:r>
            <a:rPr lang="en-US" dirty="0"/>
            <a:t>Development of Primitive Model</a:t>
          </a:r>
        </a:p>
      </dgm:t>
    </dgm:pt>
    <dgm:pt modelId="{44C815B6-4766-41B9-8808-1470EC3B9BF0}" type="parTrans" cxnId="{6E27226C-71CE-4715-BC54-B48BF78D3FF4}">
      <dgm:prSet/>
      <dgm:spPr/>
      <dgm:t>
        <a:bodyPr/>
        <a:lstStyle/>
        <a:p>
          <a:endParaRPr lang="en-US"/>
        </a:p>
      </dgm:t>
    </dgm:pt>
    <dgm:pt modelId="{3A9F679A-4A88-4FFF-9290-B89A2BEE6D69}" type="sibTrans" cxnId="{6E27226C-71CE-4715-BC54-B48BF78D3FF4}">
      <dgm:prSet/>
      <dgm:spPr/>
      <dgm:t>
        <a:bodyPr/>
        <a:lstStyle/>
        <a:p>
          <a:endParaRPr lang="en-US"/>
        </a:p>
      </dgm:t>
    </dgm:pt>
    <dgm:pt modelId="{20F0C682-EB88-473B-9192-030AF772A548}">
      <dgm:prSet phldrT="[Text]"/>
      <dgm:spPr/>
      <dgm:t>
        <a:bodyPr/>
        <a:lstStyle/>
        <a:p>
          <a:r>
            <a:rPr lang="en-US" dirty="0"/>
            <a:t>Devices Available</a:t>
          </a:r>
        </a:p>
      </dgm:t>
    </dgm:pt>
    <dgm:pt modelId="{F301AB0D-9CAE-4A04-A4C2-FBCC1259FB98}" type="parTrans" cxnId="{05EE1D06-36CC-4942-B9BA-306AB0482DE7}">
      <dgm:prSet/>
      <dgm:spPr/>
      <dgm:t>
        <a:bodyPr/>
        <a:lstStyle/>
        <a:p>
          <a:endParaRPr lang="en-US"/>
        </a:p>
      </dgm:t>
    </dgm:pt>
    <dgm:pt modelId="{F9224467-D1DE-4587-A970-FA9FB9EC3B20}" type="sibTrans" cxnId="{05EE1D06-36CC-4942-B9BA-306AB0482DE7}">
      <dgm:prSet/>
      <dgm:spPr/>
      <dgm:t>
        <a:bodyPr/>
        <a:lstStyle/>
        <a:p>
          <a:endParaRPr lang="en-US"/>
        </a:p>
      </dgm:t>
    </dgm:pt>
    <dgm:pt modelId="{8FCA5AEB-F90B-4E25-B7AE-91BB17A76304}">
      <dgm:prSet phldrT="[Text]"/>
      <dgm:spPr/>
      <dgm:t>
        <a:bodyPr/>
        <a:lstStyle/>
        <a:p>
          <a:r>
            <a:rPr lang="en-US" dirty="0"/>
            <a:t>Publications </a:t>
          </a:r>
        </a:p>
      </dgm:t>
    </dgm:pt>
    <dgm:pt modelId="{9FD6B6DF-1618-4CB1-A75C-045DE62F9AB1}" type="parTrans" cxnId="{89BF7E40-FDBA-49FF-84BE-28BA51706EC9}">
      <dgm:prSet/>
      <dgm:spPr/>
      <dgm:t>
        <a:bodyPr/>
        <a:lstStyle/>
        <a:p>
          <a:endParaRPr lang="en-US"/>
        </a:p>
      </dgm:t>
    </dgm:pt>
    <dgm:pt modelId="{7BC6A9BB-9DF3-4558-A00D-B9E54EC7098E}" type="sibTrans" cxnId="{89BF7E40-FDBA-49FF-84BE-28BA51706EC9}">
      <dgm:prSet/>
      <dgm:spPr/>
      <dgm:t>
        <a:bodyPr/>
        <a:lstStyle/>
        <a:p>
          <a:endParaRPr lang="en-US"/>
        </a:p>
      </dgm:t>
    </dgm:pt>
    <dgm:pt modelId="{43E3EC29-FBCF-4E5C-B887-1EBF09A37898}">
      <dgm:prSet phldrT="[Text]"/>
      <dgm:spPr/>
      <dgm:t>
        <a:bodyPr/>
        <a:lstStyle/>
        <a:p>
          <a:r>
            <a:rPr lang="en-US" dirty="0"/>
            <a:t>Market Statistics</a:t>
          </a:r>
        </a:p>
      </dgm:t>
    </dgm:pt>
    <dgm:pt modelId="{0317CFF9-8F32-4257-9044-00D42C247664}" type="parTrans" cxnId="{B1898B42-3886-4F07-83E2-431ED0529060}">
      <dgm:prSet/>
      <dgm:spPr/>
      <dgm:t>
        <a:bodyPr/>
        <a:lstStyle/>
        <a:p>
          <a:endParaRPr lang="en-US"/>
        </a:p>
      </dgm:t>
    </dgm:pt>
    <dgm:pt modelId="{E0174CBD-B0D7-4293-90AF-63FC6402DFC4}" type="sibTrans" cxnId="{B1898B42-3886-4F07-83E2-431ED0529060}">
      <dgm:prSet/>
      <dgm:spPr/>
      <dgm:t>
        <a:bodyPr/>
        <a:lstStyle/>
        <a:p>
          <a:endParaRPr lang="en-US"/>
        </a:p>
      </dgm:t>
    </dgm:pt>
    <dgm:pt modelId="{3BAF23C2-541D-40EE-A1B0-9E8ACE8EF003}">
      <dgm:prSet phldrT="[Text]"/>
      <dgm:spPr/>
      <dgm:t>
        <a:bodyPr/>
        <a:lstStyle/>
        <a:p>
          <a:r>
            <a:rPr lang="en-US" dirty="0"/>
            <a:t>Deep Analysis</a:t>
          </a:r>
        </a:p>
      </dgm:t>
    </dgm:pt>
    <dgm:pt modelId="{7556F02E-E8CC-4004-AD5D-F4A93997DE8B}" type="parTrans" cxnId="{D2337E71-AF28-4D9C-8499-62714E274F71}">
      <dgm:prSet/>
      <dgm:spPr/>
      <dgm:t>
        <a:bodyPr/>
        <a:lstStyle/>
        <a:p>
          <a:endParaRPr lang="en-US"/>
        </a:p>
      </dgm:t>
    </dgm:pt>
    <dgm:pt modelId="{17D39064-3A36-49FD-8626-EF6589E8DB4C}" type="sibTrans" cxnId="{D2337E71-AF28-4D9C-8499-62714E274F71}">
      <dgm:prSet/>
      <dgm:spPr/>
      <dgm:t>
        <a:bodyPr/>
        <a:lstStyle/>
        <a:p>
          <a:endParaRPr lang="en-US"/>
        </a:p>
      </dgm:t>
    </dgm:pt>
    <dgm:pt modelId="{31D3AE5D-DA06-4E2D-9D68-F5531DFE7C2B}" type="pres">
      <dgm:prSet presAssocID="{CD5204CD-6958-4A55-82AA-4AD73B3B6A19}" presName="Name0" presStyleCnt="0">
        <dgm:presLayoutVars>
          <dgm:dir/>
          <dgm:animLvl val="lvl"/>
          <dgm:resizeHandles val="exact"/>
        </dgm:presLayoutVars>
      </dgm:prSet>
      <dgm:spPr/>
    </dgm:pt>
    <dgm:pt modelId="{4E52FED9-A65D-428C-A3DE-B70F0FFE0379}" type="pres">
      <dgm:prSet presAssocID="{DB6AA457-F75F-415D-BDD5-92045774FE4B}" presName="boxAndChildren" presStyleCnt="0"/>
      <dgm:spPr/>
    </dgm:pt>
    <dgm:pt modelId="{DC2C2FF6-DB6F-41A0-AFFE-3E61A9FFBFB1}" type="pres">
      <dgm:prSet presAssocID="{DB6AA457-F75F-415D-BDD5-92045774FE4B}" presName="parentTextBox" presStyleLbl="node1" presStyleIdx="0" presStyleCnt="2"/>
      <dgm:spPr/>
    </dgm:pt>
    <dgm:pt modelId="{CA21CF12-1B97-42E4-8452-AF12F1575B66}" type="pres">
      <dgm:prSet presAssocID="{DB6AA457-F75F-415D-BDD5-92045774FE4B}" presName="entireBox" presStyleLbl="node1" presStyleIdx="0" presStyleCnt="2"/>
      <dgm:spPr/>
    </dgm:pt>
    <dgm:pt modelId="{6518E9F3-3F02-45C6-B08A-B2EBB48202CD}" type="pres">
      <dgm:prSet presAssocID="{DB6AA457-F75F-415D-BDD5-92045774FE4B}" presName="descendantBox" presStyleCnt="0"/>
      <dgm:spPr/>
    </dgm:pt>
    <dgm:pt modelId="{E123B151-BBC1-4297-AE8D-0EF13FEE5F35}" type="pres">
      <dgm:prSet presAssocID="{3BAF23C2-541D-40EE-A1B0-9E8ACE8EF003}" presName="childTextBox" presStyleLbl="fgAccFollowNode1" presStyleIdx="0" presStyleCnt="9">
        <dgm:presLayoutVars>
          <dgm:bulletEnabled val="1"/>
        </dgm:presLayoutVars>
      </dgm:prSet>
      <dgm:spPr/>
    </dgm:pt>
    <dgm:pt modelId="{606CA258-B4D4-4CDE-A3E7-0FF911F25B2D}" type="pres">
      <dgm:prSet presAssocID="{99C943DF-AAA4-4E2C-A283-FA2BF761F447}" presName="childTextBox" presStyleLbl="fgAccFollowNode1" presStyleIdx="1" presStyleCnt="9">
        <dgm:presLayoutVars>
          <dgm:bulletEnabled val="1"/>
        </dgm:presLayoutVars>
      </dgm:prSet>
      <dgm:spPr/>
    </dgm:pt>
    <dgm:pt modelId="{8156F9AB-C8A9-4035-B254-9CF51D157C7E}" type="pres">
      <dgm:prSet presAssocID="{3FE03ED9-3066-4E28-8291-0B1764DC85D6}" presName="childTextBox" presStyleLbl="fgAccFollowNode1" presStyleIdx="2" presStyleCnt="9">
        <dgm:presLayoutVars>
          <dgm:bulletEnabled val="1"/>
        </dgm:presLayoutVars>
      </dgm:prSet>
      <dgm:spPr/>
    </dgm:pt>
    <dgm:pt modelId="{B6BF45C0-B203-46DB-BABC-21A3EFEEEA72}" type="pres">
      <dgm:prSet presAssocID="{C48325FA-80F8-4F9C-AE57-347F90D91C39}" presName="childTextBox" presStyleLbl="fgAccFollowNode1" presStyleIdx="3" presStyleCnt="9">
        <dgm:presLayoutVars>
          <dgm:bulletEnabled val="1"/>
        </dgm:presLayoutVars>
      </dgm:prSet>
      <dgm:spPr/>
    </dgm:pt>
    <dgm:pt modelId="{A85CBEC0-C686-4C21-B2A0-50178D7BDD44}" type="pres">
      <dgm:prSet presAssocID="{A05A9BEC-5CBD-4A70-84D3-748179E07119}" presName="childTextBox" presStyleLbl="fgAccFollowNode1" presStyleIdx="4" presStyleCnt="9">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0" presStyleCnt="2"/>
      <dgm:spPr/>
    </dgm:pt>
    <dgm:pt modelId="{A48265CE-F3A3-46DB-9DD2-97590B4DBB84}" type="pres">
      <dgm:prSet presAssocID="{C712D637-7FF1-401C-9304-F85D1B95B226}" presName="arrow" presStyleLbl="node1" presStyleIdx="1" presStyleCnt="2"/>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5" presStyleCnt="9">
        <dgm:presLayoutVars>
          <dgm:bulletEnabled val="1"/>
        </dgm:presLayoutVars>
      </dgm:prSet>
      <dgm:spPr/>
    </dgm:pt>
    <dgm:pt modelId="{0CC74B02-F9A8-40D9-BF66-071EFBDC8A5D}" type="pres">
      <dgm:prSet presAssocID="{20F0C682-EB88-473B-9192-030AF772A548}" presName="childTextArrow" presStyleLbl="fgAccFollowNode1" presStyleIdx="6" presStyleCnt="9">
        <dgm:presLayoutVars>
          <dgm:bulletEnabled val="1"/>
        </dgm:presLayoutVars>
      </dgm:prSet>
      <dgm:spPr/>
    </dgm:pt>
    <dgm:pt modelId="{02AED74B-F4B0-4D1E-93D6-31DABD502BE2}" type="pres">
      <dgm:prSet presAssocID="{8FCA5AEB-F90B-4E25-B7AE-91BB17A76304}" presName="childTextArrow" presStyleLbl="fgAccFollowNode1" presStyleIdx="7" presStyleCnt="9">
        <dgm:presLayoutVars>
          <dgm:bulletEnabled val="1"/>
        </dgm:presLayoutVars>
      </dgm:prSet>
      <dgm:spPr/>
    </dgm:pt>
    <dgm:pt modelId="{88202B2F-4C13-4BE3-B9C1-6D46476F9C0A}" type="pres">
      <dgm:prSet presAssocID="{43E3EC29-FBCF-4E5C-B887-1EBF09A37898}" presName="childTextArrow" presStyleLbl="fgAccFollowNode1" presStyleIdx="8" presStyleCnt="9">
        <dgm:presLayoutVars>
          <dgm:bulletEnabled val="1"/>
        </dgm:presLayoutVars>
      </dgm:prSet>
      <dgm:spPr/>
    </dgm:pt>
  </dgm:ptLst>
  <dgm:cxnLst>
    <dgm:cxn modelId="{05EE1D06-36CC-4942-B9BA-306AB0482DE7}" srcId="{C712D637-7FF1-401C-9304-F85D1B95B226}" destId="{20F0C682-EB88-473B-9192-030AF772A548}" srcOrd="1" destOrd="0" parTransId="{F301AB0D-9CAE-4A04-A4C2-FBCC1259FB98}" sibTransId="{F9224467-D1DE-4587-A970-FA9FB9EC3B20}"/>
    <dgm:cxn modelId="{758A5609-E36A-46E2-B7BC-9BB44C4E29A7}" type="presOf" srcId="{20F0C682-EB88-473B-9192-030AF772A548}" destId="{0CC74B02-F9A8-40D9-BF66-071EFBDC8A5D}" srcOrd="0" destOrd="0" presId="urn:microsoft.com/office/officeart/2005/8/layout/process4"/>
    <dgm:cxn modelId="{D815A90E-0F95-4170-BC46-160E382CA53D}" srcId="{DB6AA457-F75F-415D-BDD5-92045774FE4B}" destId="{C48325FA-80F8-4F9C-AE57-347F90D91C39}" srcOrd="3" destOrd="0" parTransId="{54F2A941-7680-40FA-AB4D-A31A15380DAE}" sibTransId="{4540CEFB-31F3-47FA-AE0C-9D0E79D3325E}"/>
    <dgm:cxn modelId="{EF7A2011-FCAC-41A8-A305-634BF780B59D}" srcId="{DB6AA457-F75F-415D-BDD5-92045774FE4B}" destId="{3FE03ED9-3066-4E28-8291-0B1764DC85D6}" srcOrd="2" destOrd="0" parTransId="{70F79093-990B-4C69-A0BC-6E28D692D24F}" sibTransId="{2D17DCF5-1F10-4F99-AFA5-9D17F12D0A73}"/>
    <dgm:cxn modelId="{1D511413-BA69-4C30-A06E-819D3DD30080}" type="presOf" srcId="{743FE7B1-011B-42E6-8768-1EB3E95741FA}" destId="{59FFE57C-E5F2-4FBD-AA4D-8DB27381892F}" srcOrd="0" destOrd="0" presId="urn:microsoft.com/office/officeart/2005/8/layout/process4"/>
    <dgm:cxn modelId="{14F5681F-3648-4154-AB33-B730ECCBC6A2}" type="presOf" srcId="{A05A9BEC-5CBD-4A70-84D3-748179E07119}" destId="{A85CBEC0-C686-4C21-B2A0-50178D7BDD44}" srcOrd="0" destOrd="0" presId="urn:microsoft.com/office/officeart/2005/8/layout/process4"/>
    <dgm:cxn modelId="{F85E372C-D6F0-4FC6-83D7-357815D17411}" type="presOf" srcId="{8FCA5AEB-F90B-4E25-B7AE-91BB17A76304}" destId="{02AED74B-F4B0-4D1E-93D6-31DABD502BE2}" srcOrd="0" destOrd="0" presId="urn:microsoft.com/office/officeart/2005/8/layout/process4"/>
    <dgm:cxn modelId="{89BF7E40-FDBA-49FF-84BE-28BA51706EC9}" srcId="{C712D637-7FF1-401C-9304-F85D1B95B226}" destId="{8FCA5AEB-F90B-4E25-B7AE-91BB17A76304}" srcOrd="2" destOrd="0" parTransId="{9FD6B6DF-1618-4CB1-A75C-045DE62F9AB1}" sibTransId="{7BC6A9BB-9DF3-4558-A00D-B9E54EC7098E}"/>
    <dgm:cxn modelId="{4254165F-1DDA-4B95-B0B9-233F8335CE53}" type="presOf" srcId="{DB6AA457-F75F-415D-BDD5-92045774FE4B}" destId="{CA21CF12-1B97-42E4-8452-AF12F1575B66}" srcOrd="1" destOrd="0" presId="urn:microsoft.com/office/officeart/2005/8/layout/process4"/>
    <dgm:cxn modelId="{6D29C741-1B1E-4EBC-A0C7-F287A8ED285A}" srcId="{C712D637-7FF1-401C-9304-F85D1B95B226}" destId="{743FE7B1-011B-42E6-8768-1EB3E95741FA}" srcOrd="0" destOrd="0" parTransId="{921AFB12-2D70-40FB-8AB1-299E0FF2C5A6}" sibTransId="{FFAF77DD-A644-4C36-8908-6204BB0D9268}"/>
    <dgm:cxn modelId="{B1898B42-3886-4F07-83E2-431ED0529060}" srcId="{C712D637-7FF1-401C-9304-F85D1B95B226}" destId="{43E3EC29-FBCF-4E5C-B887-1EBF09A37898}" srcOrd="3" destOrd="0" parTransId="{0317CFF9-8F32-4257-9044-00D42C247664}" sibTransId="{E0174CBD-B0D7-4293-90AF-63FC6402DFC4}"/>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6E27226C-71CE-4715-BC54-B48BF78D3FF4}" srcId="{DB6AA457-F75F-415D-BDD5-92045774FE4B}" destId="{A05A9BEC-5CBD-4A70-84D3-748179E07119}" srcOrd="4" destOrd="0" parTransId="{44C815B6-4766-41B9-8808-1470EC3B9BF0}" sibTransId="{3A9F679A-4A88-4FFF-9290-B89A2BEE6D69}"/>
    <dgm:cxn modelId="{F9232B4D-645E-4C93-A5D6-A89B30504327}" srcId="{DB6AA457-F75F-415D-BDD5-92045774FE4B}" destId="{99C943DF-AAA4-4E2C-A283-FA2BF761F447}" srcOrd="1" destOrd="0" parTransId="{20F107AF-35DA-4D25-AB35-B8AD821D3FE7}" sibTransId="{4802CB64-7B32-458C-A9FF-C35C0A51E69A}"/>
    <dgm:cxn modelId="{93F76B4F-907D-4630-B1A9-C3BE3C102DFF}" srcId="{CD5204CD-6958-4A55-82AA-4AD73B3B6A19}" destId="{DB6AA457-F75F-415D-BDD5-92045774FE4B}" srcOrd="1" destOrd="0" parTransId="{195DBB62-3C1E-4BED-ADB6-6E31CA6ABD63}" sibTransId="{C684833D-85CC-4010-A138-ABC65E139C69}"/>
    <dgm:cxn modelId="{D2337E71-AF28-4D9C-8499-62714E274F71}" srcId="{DB6AA457-F75F-415D-BDD5-92045774FE4B}" destId="{3BAF23C2-541D-40EE-A1B0-9E8ACE8EF003}" srcOrd="0" destOrd="0" parTransId="{7556F02E-E8CC-4004-AD5D-F4A93997DE8B}" sibTransId="{17D39064-3A36-49FD-8626-EF6589E8DB4C}"/>
    <dgm:cxn modelId="{8C9BD688-12E5-4F5A-8BDA-E772A4740AB3}" type="presOf" srcId="{C712D637-7FF1-401C-9304-F85D1B95B226}" destId="{859CA2CA-8A33-4975-9F01-7A3C8BB729DE}" srcOrd="0" destOrd="0" presId="urn:microsoft.com/office/officeart/2005/8/layout/process4"/>
    <dgm:cxn modelId="{CEFEECB3-7D4B-4D9B-857C-C3787A74284F}" type="presOf" srcId="{3BAF23C2-541D-40EE-A1B0-9E8ACE8EF003}" destId="{E123B151-BBC1-4297-AE8D-0EF13FEE5F35}"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7BEBCAB9-444B-4B8E-80AD-64E5BDD7957E}" type="presOf" srcId="{99C943DF-AAA4-4E2C-A283-FA2BF761F447}" destId="{606CA258-B4D4-4CDE-A3E7-0FF911F25B2D}" srcOrd="0" destOrd="0" presId="urn:microsoft.com/office/officeart/2005/8/layout/process4"/>
    <dgm:cxn modelId="{3E3071C8-58F4-40A5-950A-42A380D0466D}" type="presOf" srcId="{3FE03ED9-3066-4E28-8291-0B1764DC85D6}" destId="{8156F9AB-C8A9-4035-B254-9CF51D157C7E}" srcOrd="0" destOrd="0" presId="urn:microsoft.com/office/officeart/2005/8/layout/process4"/>
    <dgm:cxn modelId="{EAB380D0-FA9D-404A-B0FF-5F7DBE1C663C}" type="presOf" srcId="{43E3EC29-FBCF-4E5C-B887-1EBF09A37898}" destId="{88202B2F-4C13-4BE3-B9C1-6D46476F9C0A}" srcOrd="0" destOrd="0" presId="urn:microsoft.com/office/officeart/2005/8/layout/process4"/>
    <dgm:cxn modelId="{65D399DA-C0B3-4B61-B18C-47E596EC2BC8}" type="presOf" srcId="{DB6AA457-F75F-415D-BDD5-92045774FE4B}" destId="{DC2C2FF6-DB6F-41A0-AFFE-3E61A9FFBFB1}" srcOrd="0" destOrd="0" presId="urn:microsoft.com/office/officeart/2005/8/layout/process4"/>
    <dgm:cxn modelId="{8A16F5FF-714B-4EAB-BAC9-1A86037BB3BB}" type="presOf" srcId="{C48325FA-80F8-4F9C-AE57-347F90D91C39}" destId="{B6BF45C0-B203-46DB-BABC-21A3EFEEEA72}" srcOrd="0" destOrd="0" presId="urn:microsoft.com/office/officeart/2005/8/layout/process4"/>
    <dgm:cxn modelId="{2F68604C-0775-46F8-A123-5D0CA438D2EB}" type="presParOf" srcId="{31D3AE5D-DA06-4E2D-9D68-F5531DFE7C2B}" destId="{4E52FED9-A65D-428C-A3DE-B70F0FFE0379}" srcOrd="0" destOrd="0" presId="urn:microsoft.com/office/officeart/2005/8/layout/process4"/>
    <dgm:cxn modelId="{0BBCF6C9-9FEF-43F0-B5BC-6494A8AF7B6E}" type="presParOf" srcId="{4E52FED9-A65D-428C-A3DE-B70F0FFE0379}" destId="{DC2C2FF6-DB6F-41A0-AFFE-3E61A9FFBFB1}" srcOrd="0" destOrd="0" presId="urn:microsoft.com/office/officeart/2005/8/layout/process4"/>
    <dgm:cxn modelId="{B0B7F682-23E6-4C3A-B01F-AB2C32EBD2D9}" type="presParOf" srcId="{4E52FED9-A65D-428C-A3DE-B70F0FFE0379}" destId="{CA21CF12-1B97-42E4-8452-AF12F1575B66}" srcOrd="1" destOrd="0" presId="urn:microsoft.com/office/officeart/2005/8/layout/process4"/>
    <dgm:cxn modelId="{945BDC81-0A8F-4BCF-AE60-51BD23C46F58}" type="presParOf" srcId="{4E52FED9-A65D-428C-A3DE-B70F0FFE0379}" destId="{6518E9F3-3F02-45C6-B08A-B2EBB48202CD}" srcOrd="2" destOrd="0" presId="urn:microsoft.com/office/officeart/2005/8/layout/process4"/>
    <dgm:cxn modelId="{B7383636-B98B-4ACA-A2CD-7789FD6B719B}" type="presParOf" srcId="{6518E9F3-3F02-45C6-B08A-B2EBB48202CD}" destId="{E123B151-BBC1-4297-AE8D-0EF13FEE5F35}" srcOrd="0" destOrd="0" presId="urn:microsoft.com/office/officeart/2005/8/layout/process4"/>
    <dgm:cxn modelId="{B2E18F30-3C74-4809-9DDB-B8A084C10467}" type="presParOf" srcId="{6518E9F3-3F02-45C6-B08A-B2EBB48202CD}" destId="{606CA258-B4D4-4CDE-A3E7-0FF911F25B2D}" srcOrd="1" destOrd="0" presId="urn:microsoft.com/office/officeart/2005/8/layout/process4"/>
    <dgm:cxn modelId="{B962A75E-451F-4C64-8BCC-492AF2E1D281}" type="presParOf" srcId="{6518E9F3-3F02-45C6-B08A-B2EBB48202CD}" destId="{8156F9AB-C8A9-4035-B254-9CF51D157C7E}" srcOrd="2" destOrd="0" presId="urn:microsoft.com/office/officeart/2005/8/layout/process4"/>
    <dgm:cxn modelId="{68074803-210D-43FE-8FB2-7E80C8F4E53B}" type="presParOf" srcId="{6518E9F3-3F02-45C6-B08A-B2EBB48202CD}" destId="{B6BF45C0-B203-46DB-BABC-21A3EFEEEA72}" srcOrd="3" destOrd="0" presId="urn:microsoft.com/office/officeart/2005/8/layout/process4"/>
    <dgm:cxn modelId="{425ED48E-A49D-49D0-8030-52F4D2885207}" type="presParOf" srcId="{6518E9F3-3F02-45C6-B08A-B2EBB48202CD}" destId="{A85CBEC0-C686-4C21-B2A0-50178D7BDD44}" srcOrd="4" destOrd="0" presId="urn:microsoft.com/office/officeart/2005/8/layout/process4"/>
    <dgm:cxn modelId="{DF157FA0-6CFF-475F-B2C1-C14A30CA284D}" type="presParOf" srcId="{31D3AE5D-DA06-4E2D-9D68-F5531DFE7C2B}" destId="{0226793B-92A0-4530-A8D1-D80AF6A16C31}" srcOrd="1" destOrd="0" presId="urn:microsoft.com/office/officeart/2005/8/layout/process4"/>
    <dgm:cxn modelId="{D9B8890F-622F-4EF7-B8C9-501999392107}" type="presParOf" srcId="{31D3AE5D-DA06-4E2D-9D68-F5531DFE7C2B}" destId="{1A669411-1539-46A4-9D6E-2C85E15B0FA6}" srcOrd="2"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 modelId="{9F7B4862-9B46-41F1-94DE-C7556C133F86}" type="presParOf" srcId="{DB89CC08-BF2F-4B2E-B88D-22F7BE6ECA5F}" destId="{0CC74B02-F9A8-40D9-BF66-071EFBDC8A5D}" srcOrd="1" destOrd="0" presId="urn:microsoft.com/office/officeart/2005/8/layout/process4"/>
    <dgm:cxn modelId="{1F3D4994-36A0-4C09-82DA-C7FA164BB963}" type="presParOf" srcId="{DB89CC08-BF2F-4B2E-B88D-22F7BE6ECA5F}" destId="{02AED74B-F4B0-4D1E-93D6-31DABD502BE2}" srcOrd="2" destOrd="0" presId="urn:microsoft.com/office/officeart/2005/8/layout/process4"/>
    <dgm:cxn modelId="{14C87362-5A25-4187-AAC5-C4D764BC2966}" type="presParOf" srcId="{DB89CC08-BF2F-4B2E-B88D-22F7BE6ECA5F}" destId="{88202B2F-4C13-4BE3-B9C1-6D46476F9C0A}"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1CF12-1B97-42E4-8452-AF12F1575B66}">
      <dsp:nvSpPr>
        <dsp:cNvPr id="0" name=""/>
        <dsp:cNvSpPr/>
      </dsp:nvSpPr>
      <dsp:spPr>
        <a:xfrm>
          <a:off x="0" y="2761360"/>
          <a:ext cx="5638800" cy="18117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Expected Results After 15 days (Tn+15)</a:t>
          </a:r>
        </a:p>
      </dsp:txBody>
      <dsp:txXfrm>
        <a:off x="0" y="2761360"/>
        <a:ext cx="5638800" cy="978345"/>
      </dsp:txXfrm>
    </dsp:sp>
    <dsp:sp modelId="{E123B151-BBC1-4297-AE8D-0EF13FEE5F35}">
      <dsp:nvSpPr>
        <dsp:cNvPr id="0" name=""/>
        <dsp:cNvSpPr/>
      </dsp:nvSpPr>
      <dsp:spPr>
        <a:xfrm>
          <a:off x="688" y="3703471"/>
          <a:ext cx="1127484" cy="83340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Deep Analysis</a:t>
          </a:r>
        </a:p>
      </dsp:txBody>
      <dsp:txXfrm>
        <a:off x="688" y="3703471"/>
        <a:ext cx="1127484" cy="833405"/>
      </dsp:txXfrm>
    </dsp:sp>
    <dsp:sp modelId="{606CA258-B4D4-4CDE-A3E7-0FF911F25B2D}">
      <dsp:nvSpPr>
        <dsp:cNvPr id="0" name=""/>
        <dsp:cNvSpPr/>
      </dsp:nvSpPr>
      <dsp:spPr>
        <a:xfrm>
          <a:off x="1128172" y="3703471"/>
          <a:ext cx="1127484" cy="833405"/>
        </a:xfrm>
        <a:prstGeom prst="rect">
          <a:avLst/>
        </a:prstGeom>
        <a:solidFill>
          <a:schemeClr val="accent3">
            <a:tint val="40000"/>
            <a:alpha val="90000"/>
            <a:hueOff val="-685432"/>
            <a:satOff val="-358"/>
            <a:lumOff val="31"/>
            <a:alphaOff val="0"/>
          </a:schemeClr>
        </a:solidFill>
        <a:ln w="12700" cap="flat" cmpd="sng" algn="ctr">
          <a:solidFill>
            <a:schemeClr val="accent3">
              <a:tint val="40000"/>
              <a:alpha val="90000"/>
              <a:hueOff val="-685432"/>
              <a:satOff val="-358"/>
              <a:lumOff val="3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Research paper review for ECG smartwatches</a:t>
          </a:r>
        </a:p>
      </dsp:txBody>
      <dsp:txXfrm>
        <a:off x="1128172" y="3703471"/>
        <a:ext cx="1127484" cy="833405"/>
      </dsp:txXfrm>
    </dsp:sp>
    <dsp:sp modelId="{8156F9AB-C8A9-4035-B254-9CF51D157C7E}">
      <dsp:nvSpPr>
        <dsp:cNvPr id="0" name=""/>
        <dsp:cNvSpPr/>
      </dsp:nvSpPr>
      <dsp:spPr>
        <a:xfrm>
          <a:off x="2255657" y="3703471"/>
          <a:ext cx="1127484" cy="833405"/>
        </a:xfrm>
        <a:prstGeom prst="rect">
          <a:avLst/>
        </a:prstGeom>
        <a:solidFill>
          <a:schemeClr val="accent3">
            <a:tint val="40000"/>
            <a:alpha val="90000"/>
            <a:hueOff val="-1370864"/>
            <a:satOff val="-716"/>
            <a:lumOff val="62"/>
            <a:alphaOff val="0"/>
          </a:schemeClr>
        </a:solidFill>
        <a:ln w="12700" cap="flat" cmpd="sng" algn="ctr">
          <a:solidFill>
            <a:schemeClr val="accent3">
              <a:tint val="40000"/>
              <a:alpha val="90000"/>
              <a:hueOff val="-1370864"/>
              <a:satOff val="-716"/>
              <a:lumOff val="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Gather ECG datasheets available</a:t>
          </a:r>
        </a:p>
      </dsp:txBody>
      <dsp:txXfrm>
        <a:off x="2255657" y="3703471"/>
        <a:ext cx="1127484" cy="833405"/>
      </dsp:txXfrm>
    </dsp:sp>
    <dsp:sp modelId="{B6BF45C0-B203-46DB-BABC-21A3EFEEEA72}">
      <dsp:nvSpPr>
        <dsp:cNvPr id="0" name=""/>
        <dsp:cNvSpPr/>
      </dsp:nvSpPr>
      <dsp:spPr>
        <a:xfrm>
          <a:off x="3383142" y="3703471"/>
          <a:ext cx="1127484" cy="833405"/>
        </a:xfrm>
        <a:prstGeom prst="rect">
          <a:avLst/>
        </a:prstGeom>
        <a:solidFill>
          <a:schemeClr val="accent3">
            <a:tint val="40000"/>
            <a:alpha val="90000"/>
            <a:hueOff val="-2056295"/>
            <a:satOff val="-1074"/>
            <a:lumOff val="93"/>
            <a:alphaOff val="0"/>
          </a:schemeClr>
        </a:solidFill>
        <a:ln w="12700" cap="flat" cmpd="sng" algn="ctr">
          <a:solidFill>
            <a:schemeClr val="accent3">
              <a:tint val="40000"/>
              <a:alpha val="90000"/>
              <a:hueOff val="-2056295"/>
              <a:satOff val="-1074"/>
              <a:lumOff val="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Font typeface="+mj-lt"/>
            <a:buNone/>
          </a:pPr>
          <a:r>
            <a:rPr lang="en-US" sz="1200" kern="1200" dirty="0"/>
            <a:t>Study of  Sensors </a:t>
          </a:r>
        </a:p>
      </dsp:txBody>
      <dsp:txXfrm>
        <a:off x="3383142" y="3703471"/>
        <a:ext cx="1127484" cy="833405"/>
      </dsp:txXfrm>
    </dsp:sp>
    <dsp:sp modelId="{A85CBEC0-C686-4C21-B2A0-50178D7BDD44}">
      <dsp:nvSpPr>
        <dsp:cNvPr id="0" name=""/>
        <dsp:cNvSpPr/>
      </dsp:nvSpPr>
      <dsp:spPr>
        <a:xfrm>
          <a:off x="4510627" y="3703471"/>
          <a:ext cx="1127484" cy="833405"/>
        </a:xfrm>
        <a:prstGeom prst="rect">
          <a:avLst/>
        </a:prstGeom>
        <a:solidFill>
          <a:schemeClr val="accent3">
            <a:tint val="40000"/>
            <a:alpha val="90000"/>
            <a:hueOff val="-2741727"/>
            <a:satOff val="-1431"/>
            <a:lumOff val="123"/>
            <a:alphaOff val="0"/>
          </a:schemeClr>
        </a:solidFill>
        <a:ln w="12700" cap="flat" cmpd="sng" algn="ctr">
          <a:solidFill>
            <a:schemeClr val="accent3">
              <a:tint val="40000"/>
              <a:alpha val="90000"/>
              <a:hueOff val="-2741727"/>
              <a:satOff val="-1431"/>
              <a:lumOff val="1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Development of Primitive Model</a:t>
          </a:r>
        </a:p>
      </dsp:txBody>
      <dsp:txXfrm>
        <a:off x="4510627" y="3703471"/>
        <a:ext cx="1127484" cy="833405"/>
      </dsp:txXfrm>
    </dsp:sp>
    <dsp:sp modelId="{A48265CE-F3A3-46DB-9DD2-97590B4DBB84}">
      <dsp:nvSpPr>
        <dsp:cNvPr id="0" name=""/>
        <dsp:cNvSpPr/>
      </dsp:nvSpPr>
      <dsp:spPr>
        <a:xfrm rot="10800000">
          <a:off x="0" y="2063"/>
          <a:ext cx="5638800" cy="2786473"/>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Results Till Now (Tn)</a:t>
          </a:r>
        </a:p>
      </dsp:txBody>
      <dsp:txXfrm rot="-10800000">
        <a:off x="0" y="2063"/>
        <a:ext cx="5638800" cy="978052"/>
      </dsp:txXfrm>
    </dsp:sp>
    <dsp:sp modelId="{59FFE57C-E5F2-4FBD-AA4D-8DB27381892F}">
      <dsp:nvSpPr>
        <dsp:cNvPr id="0" name=""/>
        <dsp:cNvSpPr/>
      </dsp:nvSpPr>
      <dsp:spPr>
        <a:xfrm>
          <a:off x="0" y="980115"/>
          <a:ext cx="1409699" cy="833155"/>
        </a:xfrm>
        <a:prstGeom prst="rect">
          <a:avLst/>
        </a:prstGeom>
        <a:solidFill>
          <a:schemeClr val="accent3">
            <a:tint val="40000"/>
            <a:alpha val="90000"/>
            <a:hueOff val="-3427159"/>
            <a:satOff val="-1789"/>
            <a:lumOff val="154"/>
            <a:alphaOff val="0"/>
          </a:schemeClr>
        </a:solidFill>
        <a:ln w="12700" cap="flat" cmpd="sng" algn="ctr">
          <a:solidFill>
            <a:schemeClr val="accent3">
              <a:tint val="40000"/>
              <a:alpha val="90000"/>
              <a:hueOff val="-3427159"/>
              <a:satOff val="-1789"/>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Basic Analysis</a:t>
          </a:r>
        </a:p>
      </dsp:txBody>
      <dsp:txXfrm>
        <a:off x="0" y="980115"/>
        <a:ext cx="1409699" cy="833155"/>
      </dsp:txXfrm>
    </dsp:sp>
    <dsp:sp modelId="{0CC74B02-F9A8-40D9-BF66-071EFBDC8A5D}">
      <dsp:nvSpPr>
        <dsp:cNvPr id="0" name=""/>
        <dsp:cNvSpPr/>
      </dsp:nvSpPr>
      <dsp:spPr>
        <a:xfrm>
          <a:off x="1409700" y="980115"/>
          <a:ext cx="1409699" cy="833155"/>
        </a:xfrm>
        <a:prstGeom prst="rect">
          <a:avLst/>
        </a:prstGeom>
        <a:solidFill>
          <a:schemeClr val="accent3">
            <a:tint val="40000"/>
            <a:alpha val="90000"/>
            <a:hueOff val="-4112591"/>
            <a:satOff val="-2147"/>
            <a:lumOff val="185"/>
            <a:alphaOff val="0"/>
          </a:schemeClr>
        </a:solidFill>
        <a:ln w="12700" cap="flat" cmpd="sng" algn="ctr">
          <a:solidFill>
            <a:schemeClr val="accent3">
              <a:tint val="40000"/>
              <a:alpha val="90000"/>
              <a:hueOff val="-4112591"/>
              <a:satOff val="-2147"/>
              <a:lumOff val="1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Devices Available</a:t>
          </a:r>
        </a:p>
      </dsp:txBody>
      <dsp:txXfrm>
        <a:off x="1409700" y="980115"/>
        <a:ext cx="1409699" cy="833155"/>
      </dsp:txXfrm>
    </dsp:sp>
    <dsp:sp modelId="{02AED74B-F4B0-4D1E-93D6-31DABD502BE2}">
      <dsp:nvSpPr>
        <dsp:cNvPr id="0" name=""/>
        <dsp:cNvSpPr/>
      </dsp:nvSpPr>
      <dsp:spPr>
        <a:xfrm>
          <a:off x="2819400" y="980115"/>
          <a:ext cx="1409699" cy="833155"/>
        </a:xfrm>
        <a:prstGeom prst="rect">
          <a:avLst/>
        </a:prstGeom>
        <a:solidFill>
          <a:schemeClr val="accent3">
            <a:tint val="40000"/>
            <a:alpha val="90000"/>
            <a:hueOff val="-4798023"/>
            <a:satOff val="-2505"/>
            <a:lumOff val="216"/>
            <a:alphaOff val="0"/>
          </a:schemeClr>
        </a:solidFill>
        <a:ln w="12700" cap="flat" cmpd="sng" algn="ctr">
          <a:solidFill>
            <a:schemeClr val="accent3">
              <a:tint val="40000"/>
              <a:alpha val="90000"/>
              <a:hueOff val="-4798023"/>
              <a:satOff val="-2505"/>
              <a:lumOff val="2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Publications </a:t>
          </a:r>
        </a:p>
      </dsp:txBody>
      <dsp:txXfrm>
        <a:off x="2819400" y="980115"/>
        <a:ext cx="1409699" cy="833155"/>
      </dsp:txXfrm>
    </dsp:sp>
    <dsp:sp modelId="{88202B2F-4C13-4BE3-B9C1-6D46476F9C0A}">
      <dsp:nvSpPr>
        <dsp:cNvPr id="0" name=""/>
        <dsp:cNvSpPr/>
      </dsp:nvSpPr>
      <dsp:spPr>
        <a:xfrm>
          <a:off x="4229099" y="980115"/>
          <a:ext cx="1409699" cy="833155"/>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Market Statistics</a:t>
          </a:r>
        </a:p>
      </dsp:txBody>
      <dsp:txXfrm>
        <a:off x="4229099" y="980115"/>
        <a:ext cx="1409699" cy="8331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8/6/2021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8/6/2021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8/6/2021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8/6/2021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8/6/2021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8/6/2021</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8/6/2021</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8/6/2021</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8/6/2021</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8/6/2021</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iitg.ac.in/chemeng/faculty_profile.php?name=rs" TargetMode="External"/><Relationship Id="rId2" Type="http://schemas.openxmlformats.org/officeDocument/2006/relationships/hyperlink" Target="http://www.iitg.ac.in/chemeng/faculty_profile.php?name=d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ncbi.nlm.nih.gov/pmc/articles/PMC6566823/"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www.ncbi.nlm.nih.gov/pmc/articles/PMC656682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wharden.com/blog/2019-03-15-sound-card-ecg-with-ad8232/"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awni/ecg" TargetMode="External"/><Relationship Id="rId3" Type="http://schemas.openxmlformats.org/officeDocument/2006/relationships/hyperlink" Target="https://www.researchgate.net/publication/351052465_Can_we_trust_a_smartwatch_ECG_Potential_and_Limitations" TargetMode="External"/><Relationship Id="rId7" Type="http://schemas.openxmlformats.org/officeDocument/2006/relationships/hyperlink" Target="https://github.com/hsd1503/DL-ECG-Review" TargetMode="External"/><Relationship Id="rId2" Type="http://schemas.openxmlformats.org/officeDocument/2006/relationships/hyperlink" Target="https://www.ncbi.nlm.nih.gov/pmc/articles/PMC6566823/" TargetMode="External"/><Relationship Id="rId1" Type="http://schemas.openxmlformats.org/officeDocument/2006/relationships/slideLayout" Target="../slideLayouts/slideLayout2.xml"/><Relationship Id="rId6" Type="http://schemas.openxmlformats.org/officeDocument/2006/relationships/hyperlink" Target="https://ecglibrary.com/ecghome.php" TargetMode="External"/><Relationship Id="rId11" Type="http://schemas.openxmlformats.org/officeDocument/2006/relationships/hyperlink" Target="https://github.com/onlyzdd/ecg-diagnosis" TargetMode="External"/><Relationship Id="rId5" Type="http://schemas.openxmlformats.org/officeDocument/2006/relationships/hyperlink" Target="https://www.ncbi.nlm.nih.gov/pmc/articles/PMC7824824/" TargetMode="External"/><Relationship Id="rId10" Type="http://schemas.openxmlformats.org/officeDocument/2006/relationships/hyperlink" Target="https://github.com/antonior92/automatic-ecg-diagnosis" TargetMode="External"/><Relationship Id="rId4" Type="http://schemas.openxmlformats.org/officeDocument/2006/relationships/hyperlink" Target="https://www.researchgate.net/publication/336997106_How_useful_is_the_smartwatch_ECG" TargetMode="External"/><Relationship Id="rId9" Type="http://schemas.openxmlformats.org/officeDocument/2006/relationships/hyperlink" Target="https://github.com/lxdv/ecg-classific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447696"/>
            <a:ext cx="4098175" cy="3177380"/>
          </a:xfrm>
        </p:spPr>
        <p:txBody>
          <a:bodyPr>
            <a:normAutofit fontScale="90000"/>
          </a:bodyPr>
          <a:lstStyle/>
          <a:p>
            <a:r>
              <a:rPr lang="en-US" dirty="0"/>
              <a:t>Portable ECG Machine Connected to Mobile Devices</a:t>
            </a:r>
          </a:p>
        </p:txBody>
      </p:sp>
      <p:sp>
        <p:nvSpPr>
          <p:cNvPr id="5" name="TextBox 4">
            <a:extLst>
              <a:ext uri="{FF2B5EF4-FFF2-40B4-BE49-F238E27FC236}">
                <a16:creationId xmlns:a16="http://schemas.microsoft.com/office/drawing/2014/main" id="{EDA65EE4-C2E0-4855-9423-45DF13D447F5}"/>
              </a:ext>
            </a:extLst>
          </p:cNvPr>
          <p:cNvSpPr txBox="1"/>
          <p:nvPr/>
        </p:nvSpPr>
        <p:spPr>
          <a:xfrm>
            <a:off x="626225" y="196334"/>
            <a:ext cx="6094602" cy="646331"/>
          </a:xfrm>
          <a:prstGeom prst="rect">
            <a:avLst/>
          </a:prstGeom>
          <a:noFill/>
        </p:spPr>
        <p:txBody>
          <a:bodyPr wrap="square">
            <a:spAutoFit/>
          </a:bodyPr>
          <a:lstStyle/>
          <a:p>
            <a:r>
              <a:rPr lang="en-US" dirty="0">
                <a:solidFill>
                  <a:srgbClr val="B82D2F"/>
                </a:solidFill>
              </a:rPr>
              <a:t>Bachelor Thesis project</a:t>
            </a:r>
          </a:p>
          <a:p>
            <a:endParaRPr lang="en-US" dirty="0">
              <a:solidFill>
                <a:srgbClr val="B82D2F"/>
              </a:solidFill>
            </a:endParaRPr>
          </a:p>
        </p:txBody>
      </p:sp>
      <p:sp>
        <p:nvSpPr>
          <p:cNvPr id="6" name="Rectangle 5">
            <a:extLst>
              <a:ext uri="{FF2B5EF4-FFF2-40B4-BE49-F238E27FC236}">
                <a16:creationId xmlns:a16="http://schemas.microsoft.com/office/drawing/2014/main" id="{30EFD3A1-D533-4C76-A51E-A468F937764C}"/>
              </a:ext>
            </a:extLst>
          </p:cNvPr>
          <p:cNvSpPr/>
          <p:nvPr/>
        </p:nvSpPr>
        <p:spPr>
          <a:xfrm>
            <a:off x="685800" y="563880"/>
            <a:ext cx="1219200" cy="4571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3BFFDA-A6DC-402F-9839-2D612693370C}"/>
              </a:ext>
            </a:extLst>
          </p:cNvPr>
          <p:cNvSpPr txBox="1"/>
          <p:nvPr/>
        </p:nvSpPr>
        <p:spPr>
          <a:xfrm>
            <a:off x="671818" y="5410304"/>
            <a:ext cx="6094602" cy="1046440"/>
          </a:xfrm>
          <a:prstGeom prst="rect">
            <a:avLst/>
          </a:prstGeom>
          <a:noFill/>
        </p:spPr>
        <p:txBody>
          <a:bodyPr wrap="square">
            <a:spAutoFit/>
          </a:bodyPr>
          <a:lstStyle/>
          <a:p>
            <a:r>
              <a:rPr lang="en-US" sz="2000" dirty="0">
                <a:solidFill>
                  <a:srgbClr val="7F7F7F"/>
                </a:solidFill>
              </a:rPr>
              <a:t>Mentors</a:t>
            </a:r>
          </a:p>
          <a:p>
            <a:r>
              <a:rPr lang="en-US" sz="1400" i="0" u="none" strike="noStrike" dirty="0">
                <a:solidFill>
                  <a:srgbClr val="7F7F7F"/>
                </a:solidFill>
                <a:effectLst/>
                <a:hlinkClick r:id="rId2">
                  <a:extLst>
                    <a:ext uri="{A12FA001-AC4F-418D-AE19-62706E023703}">
                      <ahyp:hlinkClr xmlns:ahyp="http://schemas.microsoft.com/office/drawing/2018/hyperlinkcolor" val="tx"/>
                    </a:ext>
                  </a:extLst>
                </a:hlinkClick>
              </a:rPr>
              <a:t>Prof. Dipankar Bandyopadhyay</a:t>
            </a:r>
          </a:p>
          <a:p>
            <a:r>
              <a:rPr lang="en-US" sz="1400" i="0" u="none" strike="noStrike" dirty="0">
                <a:solidFill>
                  <a:srgbClr val="7F7F7F"/>
                </a:solidFill>
                <a:effectLst/>
                <a:hlinkClick r:id="rId3">
                  <a:extLst>
                    <a:ext uri="{A12FA001-AC4F-418D-AE19-62706E023703}">
                      <ahyp:hlinkClr xmlns:ahyp="http://schemas.microsoft.com/office/drawing/2018/hyperlinkcolor" val="tx"/>
                    </a:ext>
                  </a:extLst>
                </a:hlinkClick>
              </a:rPr>
              <a:t>Dr. Resmi Suresh</a:t>
            </a:r>
          </a:p>
          <a:p>
            <a:r>
              <a:rPr lang="en-US" sz="1400" dirty="0">
                <a:solidFill>
                  <a:srgbClr val="7F7F7F"/>
                </a:solidFill>
                <a:hlinkClick r:id="rId3">
                  <a:extLst>
                    <a:ext uri="{A12FA001-AC4F-418D-AE19-62706E023703}">
                      <ahyp:hlinkClr xmlns:ahyp="http://schemas.microsoft.com/office/drawing/2018/hyperlinkcolor" val="tx"/>
                    </a:ext>
                  </a:extLst>
                </a:hlinkClick>
              </a:rPr>
              <a:t>Sahil Sir</a:t>
            </a:r>
            <a:endParaRPr lang="en-US" sz="1400" i="0" u="none" strike="noStrike" dirty="0">
              <a:solidFill>
                <a:srgbClr val="7F7F7F"/>
              </a:solidFill>
              <a:effectLst/>
              <a:hlinkClick r:id="rId3">
                <a:extLst>
                  <a:ext uri="{A12FA001-AC4F-418D-AE19-62706E023703}">
                    <ahyp:hlinkClr xmlns:ahyp="http://schemas.microsoft.com/office/drawing/2018/hyperlinkcolor" val="tx"/>
                  </a:ext>
                </a:extLst>
              </a:hlinkClick>
            </a:endParaRPr>
          </a:p>
        </p:txBody>
      </p:sp>
      <p:sp>
        <p:nvSpPr>
          <p:cNvPr id="12" name="TextBox 11">
            <a:extLst>
              <a:ext uri="{FF2B5EF4-FFF2-40B4-BE49-F238E27FC236}">
                <a16:creationId xmlns:a16="http://schemas.microsoft.com/office/drawing/2014/main" id="{D7F7BC6F-ACFF-4BF6-BC08-9F7DD25FC9A7}"/>
              </a:ext>
            </a:extLst>
          </p:cNvPr>
          <p:cNvSpPr txBox="1"/>
          <p:nvPr/>
        </p:nvSpPr>
        <p:spPr>
          <a:xfrm>
            <a:off x="657045" y="4817237"/>
            <a:ext cx="6094602" cy="584775"/>
          </a:xfrm>
          <a:prstGeom prst="rect">
            <a:avLst/>
          </a:prstGeom>
          <a:noFill/>
        </p:spPr>
        <p:txBody>
          <a:bodyPr wrap="square">
            <a:spAutoFit/>
          </a:bodyPr>
          <a:lstStyle/>
          <a:p>
            <a:r>
              <a:rPr lang="en-US" dirty="0">
                <a:solidFill>
                  <a:srgbClr val="7F7F7F"/>
                </a:solidFill>
              </a:rPr>
              <a:t>Presented by</a:t>
            </a:r>
          </a:p>
          <a:p>
            <a:r>
              <a:rPr lang="en-US" sz="1400" dirty="0">
                <a:solidFill>
                  <a:srgbClr val="7F7F7F"/>
                </a:solidFill>
              </a:rPr>
              <a:t>Shubham kumar gupta (180107058)</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Devices that can measure ECG </a:t>
            </a:r>
          </a:p>
        </p:txBody>
      </p:sp>
      <p:sp>
        <p:nvSpPr>
          <p:cNvPr id="6" name="Content Placeholder 5">
            <a:extLst>
              <a:ext uri="{FF2B5EF4-FFF2-40B4-BE49-F238E27FC236}">
                <a16:creationId xmlns:a16="http://schemas.microsoft.com/office/drawing/2014/main" id="{A2CE7734-8C36-4EF4-8828-67B77AB9F5A3}"/>
              </a:ext>
            </a:extLst>
          </p:cNvPr>
          <p:cNvSpPr>
            <a:spLocks noGrp="1"/>
          </p:cNvSpPr>
          <p:nvPr>
            <p:ph idx="1"/>
          </p:nvPr>
        </p:nvSpPr>
        <p:spPr/>
        <p:txBody>
          <a:bodyPr/>
          <a:lstStyle/>
          <a:p>
            <a:r>
              <a:rPr lang="en-US" dirty="0"/>
              <a:t>To overcome such scenarios we’re seeing that products that can measure ECG and other reading like temp, heart rate, SPO</a:t>
            </a:r>
            <a:r>
              <a:rPr lang="en-US" baseline="-25000" dirty="0"/>
              <a:t>2</a:t>
            </a:r>
            <a:r>
              <a:rPr lang="en-US" dirty="0"/>
              <a:t> level, </a:t>
            </a:r>
            <a:r>
              <a:rPr lang="en-US" dirty="0" err="1"/>
              <a:t>etc</a:t>
            </a:r>
            <a:r>
              <a:rPr lang="en-US" dirty="0"/>
              <a:t> are becoming integrated altogether and device size is also becoming small leading to lesser cost. </a:t>
            </a:r>
          </a:p>
          <a:p>
            <a:r>
              <a:rPr lang="en-US" dirty="0"/>
              <a:t>In the meanwhile, challenge starts when we have to deal the accuracy of these products or develop something which can not only measure but correct itself.</a:t>
            </a:r>
          </a:p>
          <a:p>
            <a:r>
              <a:rPr lang="en-US" dirty="0"/>
              <a:t>Devices like smart watches, portable ECG machine are nowadays available which can help us in achieving this target.</a:t>
            </a:r>
          </a:p>
        </p:txBody>
      </p:sp>
    </p:spTree>
    <p:extLst>
      <p:ext uri="{BB962C8B-B14F-4D97-AF65-F5344CB8AC3E}">
        <p14:creationId xmlns:p14="http://schemas.microsoft.com/office/powerpoint/2010/main" val="2769473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Devices that can measure ECG </a:t>
            </a:r>
          </a:p>
        </p:txBody>
      </p:sp>
      <p:sp>
        <p:nvSpPr>
          <p:cNvPr id="6" name="Content Placeholder 5">
            <a:extLst>
              <a:ext uri="{FF2B5EF4-FFF2-40B4-BE49-F238E27FC236}">
                <a16:creationId xmlns:a16="http://schemas.microsoft.com/office/drawing/2014/main" id="{A2CE7734-8C36-4EF4-8828-67B77AB9F5A3}"/>
              </a:ext>
            </a:extLst>
          </p:cNvPr>
          <p:cNvSpPr>
            <a:spLocks noGrp="1"/>
          </p:cNvSpPr>
          <p:nvPr>
            <p:ph idx="1"/>
          </p:nvPr>
        </p:nvSpPr>
        <p:spPr/>
        <p:txBody>
          <a:bodyPr>
            <a:normAutofit fontScale="77500" lnSpcReduction="20000"/>
          </a:bodyPr>
          <a:lstStyle/>
          <a:p>
            <a:r>
              <a:rPr lang="en-US" dirty="0"/>
              <a:t>Some smartwatches are available like </a:t>
            </a:r>
          </a:p>
          <a:p>
            <a:r>
              <a:rPr lang="en-US" dirty="0" err="1"/>
              <a:t>GOQii</a:t>
            </a:r>
            <a:r>
              <a:rPr lang="en-US" dirty="0"/>
              <a:t> </a:t>
            </a:r>
            <a:r>
              <a:rPr lang="en-US" dirty="0" err="1"/>
              <a:t>VitalECG</a:t>
            </a:r>
            <a:r>
              <a:rPr lang="en-US" dirty="0"/>
              <a:t> launched in Dec, 2018</a:t>
            </a:r>
          </a:p>
          <a:p>
            <a:r>
              <a:rPr lang="en-US" dirty="0">
                <a:solidFill>
                  <a:srgbClr val="00B050"/>
                </a:solidFill>
              </a:rPr>
              <a:t>Pros</a:t>
            </a:r>
          </a:p>
          <a:p>
            <a:pPr lvl="1"/>
            <a:r>
              <a:rPr lang="en-US" dirty="0"/>
              <a:t>It gives ECG report on mobile app</a:t>
            </a:r>
          </a:p>
          <a:p>
            <a:pPr lvl="1"/>
            <a:r>
              <a:rPr lang="en-US" dirty="0"/>
              <a:t>Its cheap(4.8K INR)</a:t>
            </a:r>
          </a:p>
          <a:p>
            <a:pPr lvl="1"/>
            <a:r>
              <a:rPr lang="en-US" dirty="0"/>
              <a:t>Comes with Mobile App</a:t>
            </a:r>
          </a:p>
          <a:p>
            <a:pPr lvl="1"/>
            <a:r>
              <a:rPr lang="en-US" dirty="0"/>
              <a:t>May be used as a normal watch too</a:t>
            </a:r>
          </a:p>
          <a:p>
            <a:pPr lvl="1"/>
            <a:r>
              <a:rPr lang="en-US" dirty="0"/>
              <a:t>Looks stylish</a:t>
            </a:r>
          </a:p>
          <a:p>
            <a:pPr lvl="1"/>
            <a:r>
              <a:rPr lang="en-US" dirty="0"/>
              <a:t>Quite new and less tests done compared to others</a:t>
            </a:r>
          </a:p>
          <a:p>
            <a:r>
              <a:rPr lang="en-US" dirty="0">
                <a:solidFill>
                  <a:srgbClr val="FF0000"/>
                </a:solidFill>
              </a:rPr>
              <a:t>Cons</a:t>
            </a:r>
          </a:p>
          <a:p>
            <a:pPr lvl="1"/>
            <a:r>
              <a:rPr lang="en-US" dirty="0"/>
              <a:t>It takes about 30 sec to record ECG while the button is pressed till that time period </a:t>
            </a:r>
          </a:p>
          <a:p>
            <a:pPr lvl="1"/>
            <a:r>
              <a:rPr lang="en-US" dirty="0"/>
              <a:t>Data is sent to real doctor who can tell about your ECG reports(Fees 💲) which “</a:t>
            </a:r>
            <a:r>
              <a:rPr lang="en-US" b="1" dirty="0"/>
              <a:t>may” </a:t>
            </a:r>
            <a:r>
              <a:rPr lang="en-US" dirty="0"/>
              <a:t>be possible to be done via a machine learning algorithm</a:t>
            </a:r>
          </a:p>
          <a:p>
            <a:pPr lvl="1"/>
            <a:r>
              <a:rPr lang="en-US" dirty="0"/>
              <a:t>Not accurate claims 85%</a:t>
            </a:r>
          </a:p>
          <a:p>
            <a:pPr lvl="1"/>
            <a:r>
              <a:rPr lang="en-US" dirty="0"/>
              <a:t>Only single Lead ECG levels can be recorded</a:t>
            </a:r>
          </a:p>
        </p:txBody>
      </p:sp>
      <p:pic>
        <p:nvPicPr>
          <p:cNvPr id="4" name="Picture 3">
            <a:extLst>
              <a:ext uri="{FF2B5EF4-FFF2-40B4-BE49-F238E27FC236}">
                <a16:creationId xmlns:a16="http://schemas.microsoft.com/office/drawing/2014/main" id="{33D24047-E365-402D-A4E1-1AD3C3FE444C}"/>
              </a:ext>
            </a:extLst>
          </p:cNvPr>
          <p:cNvPicPr>
            <a:picLocks noChangeAspect="1"/>
          </p:cNvPicPr>
          <p:nvPr/>
        </p:nvPicPr>
        <p:blipFill>
          <a:blip r:embed="rId2"/>
          <a:stretch>
            <a:fillRect/>
          </a:stretch>
        </p:blipFill>
        <p:spPr>
          <a:xfrm>
            <a:off x="9547763" y="1600200"/>
            <a:ext cx="2240474" cy="3017782"/>
          </a:xfrm>
          <a:prstGeom prst="rect">
            <a:avLst/>
          </a:prstGeom>
        </p:spPr>
      </p:pic>
      <p:sp>
        <p:nvSpPr>
          <p:cNvPr id="7" name="TextBox 6">
            <a:extLst>
              <a:ext uri="{FF2B5EF4-FFF2-40B4-BE49-F238E27FC236}">
                <a16:creationId xmlns:a16="http://schemas.microsoft.com/office/drawing/2014/main" id="{B5D08394-DD52-4FA1-A7A9-CC870C3836C3}"/>
              </a:ext>
            </a:extLst>
          </p:cNvPr>
          <p:cNvSpPr txBox="1"/>
          <p:nvPr/>
        </p:nvSpPr>
        <p:spPr>
          <a:xfrm>
            <a:off x="9906000" y="4708081"/>
            <a:ext cx="6094602" cy="276999"/>
          </a:xfrm>
          <a:prstGeom prst="rect">
            <a:avLst/>
          </a:prstGeom>
          <a:noFill/>
        </p:spPr>
        <p:txBody>
          <a:bodyPr wrap="square">
            <a:spAutoFit/>
          </a:bodyPr>
          <a:lstStyle/>
          <a:p>
            <a:r>
              <a:rPr lang="en-US" sz="1200" dirty="0"/>
              <a:t>Source: goqii.com</a:t>
            </a:r>
          </a:p>
        </p:txBody>
      </p:sp>
    </p:spTree>
    <p:extLst>
      <p:ext uri="{BB962C8B-B14F-4D97-AF65-F5344CB8AC3E}">
        <p14:creationId xmlns:p14="http://schemas.microsoft.com/office/powerpoint/2010/main" val="2427407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Devices that can measure ECG </a:t>
            </a:r>
          </a:p>
        </p:txBody>
      </p:sp>
      <p:sp>
        <p:nvSpPr>
          <p:cNvPr id="6" name="Content Placeholder 5">
            <a:extLst>
              <a:ext uri="{FF2B5EF4-FFF2-40B4-BE49-F238E27FC236}">
                <a16:creationId xmlns:a16="http://schemas.microsoft.com/office/drawing/2014/main" id="{A2CE7734-8C36-4EF4-8828-67B77AB9F5A3}"/>
              </a:ext>
            </a:extLst>
          </p:cNvPr>
          <p:cNvSpPr>
            <a:spLocks noGrp="1"/>
          </p:cNvSpPr>
          <p:nvPr>
            <p:ph idx="1"/>
          </p:nvPr>
        </p:nvSpPr>
        <p:spPr/>
        <p:txBody>
          <a:bodyPr>
            <a:normAutofit fontScale="77500" lnSpcReduction="20000"/>
          </a:bodyPr>
          <a:lstStyle/>
          <a:p>
            <a:r>
              <a:rPr lang="en-US" dirty="0"/>
              <a:t>Another device is </a:t>
            </a:r>
            <a:r>
              <a:rPr lang="en-US" dirty="0" err="1"/>
              <a:t>Kardia</a:t>
            </a:r>
            <a:r>
              <a:rPr lang="en-US" dirty="0"/>
              <a:t> ECG</a:t>
            </a:r>
          </a:p>
          <a:p>
            <a:r>
              <a:rPr lang="en-US" dirty="0">
                <a:solidFill>
                  <a:srgbClr val="00B050"/>
                </a:solidFill>
              </a:rPr>
              <a:t>Pros</a:t>
            </a:r>
          </a:p>
          <a:p>
            <a:pPr lvl="1"/>
            <a:r>
              <a:rPr lang="en-US" dirty="0"/>
              <a:t>It gives ECG report on mobile app</a:t>
            </a:r>
          </a:p>
          <a:p>
            <a:pPr lvl="1"/>
            <a:r>
              <a:rPr lang="en-US" dirty="0"/>
              <a:t>Its costlier than </a:t>
            </a:r>
            <a:r>
              <a:rPr lang="en-US" dirty="0" err="1"/>
              <a:t>GOQii</a:t>
            </a:r>
            <a:r>
              <a:rPr lang="en-US" dirty="0"/>
              <a:t> (~9K INR)</a:t>
            </a:r>
          </a:p>
          <a:p>
            <a:pPr lvl="1"/>
            <a:r>
              <a:rPr lang="en-US" dirty="0"/>
              <a:t>Comes with Mobile App</a:t>
            </a:r>
          </a:p>
          <a:p>
            <a:pPr lvl="1"/>
            <a:r>
              <a:rPr lang="en-US" dirty="0"/>
              <a:t>High number of users and test</a:t>
            </a:r>
          </a:p>
          <a:p>
            <a:pPr lvl="1"/>
            <a:r>
              <a:rPr lang="en-US" dirty="0"/>
              <a:t>Shows 6Lead ECG Signals</a:t>
            </a:r>
          </a:p>
          <a:p>
            <a:pPr lvl="1"/>
            <a:r>
              <a:rPr lang="en-US" dirty="0"/>
              <a:t>Accuracy level 90%</a:t>
            </a:r>
          </a:p>
          <a:p>
            <a:pPr lvl="1"/>
            <a:r>
              <a:rPr lang="en-US" dirty="0"/>
              <a:t>Very handy and small</a:t>
            </a:r>
          </a:p>
          <a:p>
            <a:pPr lvl="1"/>
            <a:r>
              <a:rPr lang="en-US" dirty="0"/>
              <a:t>App categorizes heart rates on basis of normal, </a:t>
            </a:r>
          </a:p>
          <a:p>
            <a:pPr marL="228600" lvl="1" indent="0">
              <a:buNone/>
            </a:pPr>
            <a:r>
              <a:rPr lang="en-US" dirty="0"/>
              <a:t>   Sinus, different atrial issues, etc.</a:t>
            </a:r>
          </a:p>
          <a:p>
            <a:r>
              <a:rPr lang="en-US" dirty="0">
                <a:solidFill>
                  <a:srgbClr val="FF0000"/>
                </a:solidFill>
              </a:rPr>
              <a:t>Cons</a:t>
            </a:r>
          </a:p>
          <a:p>
            <a:pPr lvl="1"/>
            <a:r>
              <a:rPr lang="en-US" dirty="0"/>
              <a:t>It takes about 30 sec to record ECG</a:t>
            </a:r>
          </a:p>
          <a:p>
            <a:pPr lvl="1"/>
            <a:r>
              <a:rPr lang="en-US" dirty="0"/>
              <a:t>It cannot be used as a watch, just feels a another </a:t>
            </a:r>
          </a:p>
          <a:p>
            <a:pPr marL="228600" lvl="1" indent="0">
              <a:buNone/>
            </a:pPr>
            <a:r>
              <a:rPr lang="en-US" dirty="0"/>
              <a:t>   small device with no other use. (a non-essential </a:t>
            </a:r>
          </a:p>
          <a:p>
            <a:pPr marL="228600" lvl="1" indent="0">
              <a:buNone/>
            </a:pPr>
            <a:r>
              <a:rPr lang="en-US" dirty="0"/>
              <a:t>   thing get lost easier )</a:t>
            </a:r>
            <a:r>
              <a:rPr lang="en-US" b="0" i="0" dirty="0">
                <a:solidFill>
                  <a:schemeClr val="accent1"/>
                </a:solidFill>
                <a:effectLst/>
                <a:latin typeface="soleil"/>
              </a:rPr>
              <a:t> [Receive discounted device replacement if lost or stolen for just $19.99.]</a:t>
            </a:r>
            <a:endParaRPr lang="en-US" dirty="0">
              <a:solidFill>
                <a:schemeClr val="accent1"/>
              </a:solidFill>
            </a:endParaRPr>
          </a:p>
        </p:txBody>
      </p:sp>
      <p:pic>
        <p:nvPicPr>
          <p:cNvPr id="5" name="Picture 4">
            <a:extLst>
              <a:ext uri="{FF2B5EF4-FFF2-40B4-BE49-F238E27FC236}">
                <a16:creationId xmlns:a16="http://schemas.microsoft.com/office/drawing/2014/main" id="{66FCE8D5-40A6-483F-819F-90741CC7234A}"/>
              </a:ext>
            </a:extLst>
          </p:cNvPr>
          <p:cNvPicPr>
            <a:picLocks noChangeAspect="1"/>
          </p:cNvPicPr>
          <p:nvPr/>
        </p:nvPicPr>
        <p:blipFill>
          <a:blip r:embed="rId2"/>
          <a:stretch>
            <a:fillRect/>
          </a:stretch>
        </p:blipFill>
        <p:spPr>
          <a:xfrm>
            <a:off x="8305800" y="1752600"/>
            <a:ext cx="3469624" cy="3642596"/>
          </a:xfrm>
          <a:prstGeom prst="rect">
            <a:avLst/>
          </a:prstGeom>
        </p:spPr>
      </p:pic>
      <p:sp>
        <p:nvSpPr>
          <p:cNvPr id="7" name="TextBox 6">
            <a:extLst>
              <a:ext uri="{FF2B5EF4-FFF2-40B4-BE49-F238E27FC236}">
                <a16:creationId xmlns:a16="http://schemas.microsoft.com/office/drawing/2014/main" id="{F41F1B46-312F-4698-9094-1EB7F19066FF}"/>
              </a:ext>
            </a:extLst>
          </p:cNvPr>
          <p:cNvSpPr txBox="1"/>
          <p:nvPr/>
        </p:nvSpPr>
        <p:spPr>
          <a:xfrm>
            <a:off x="9296400" y="5446014"/>
            <a:ext cx="2743200" cy="276999"/>
          </a:xfrm>
          <a:prstGeom prst="rect">
            <a:avLst/>
          </a:prstGeom>
          <a:noFill/>
        </p:spPr>
        <p:txBody>
          <a:bodyPr wrap="square">
            <a:spAutoFit/>
          </a:bodyPr>
          <a:lstStyle/>
          <a:p>
            <a:r>
              <a:rPr lang="en-US" sz="1200" b="0" i="0" dirty="0">
                <a:effectLst/>
                <a:latin typeface="arial" panose="020B0604020202020204" pitchFamily="34" charset="0"/>
              </a:rPr>
              <a:t>Source: kardia.com</a:t>
            </a:r>
            <a:endParaRPr lang="en-US" sz="1200" dirty="0"/>
          </a:p>
        </p:txBody>
      </p:sp>
    </p:spTree>
    <p:extLst>
      <p:ext uri="{BB962C8B-B14F-4D97-AF65-F5344CB8AC3E}">
        <p14:creationId xmlns:p14="http://schemas.microsoft.com/office/powerpoint/2010/main" val="292468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Devices that can measure ECG </a:t>
            </a:r>
          </a:p>
        </p:txBody>
      </p:sp>
      <p:sp>
        <p:nvSpPr>
          <p:cNvPr id="6" name="Content Placeholder 5">
            <a:extLst>
              <a:ext uri="{FF2B5EF4-FFF2-40B4-BE49-F238E27FC236}">
                <a16:creationId xmlns:a16="http://schemas.microsoft.com/office/drawing/2014/main" id="{A2CE7734-8C36-4EF4-8828-67B77AB9F5A3}"/>
              </a:ext>
            </a:extLst>
          </p:cNvPr>
          <p:cNvSpPr>
            <a:spLocks noGrp="1"/>
          </p:cNvSpPr>
          <p:nvPr>
            <p:ph idx="1"/>
          </p:nvPr>
        </p:nvSpPr>
        <p:spPr/>
        <p:txBody>
          <a:bodyPr>
            <a:normAutofit fontScale="85000" lnSpcReduction="20000"/>
          </a:bodyPr>
          <a:lstStyle/>
          <a:p>
            <a:r>
              <a:rPr lang="en-US" dirty="0"/>
              <a:t>Some smartwatches are available like </a:t>
            </a:r>
          </a:p>
          <a:p>
            <a:r>
              <a:rPr lang="en-US" dirty="0"/>
              <a:t>MAWI BAND (Ukrainian startup)</a:t>
            </a:r>
          </a:p>
          <a:p>
            <a:r>
              <a:rPr lang="en-US" dirty="0">
                <a:solidFill>
                  <a:srgbClr val="00B050"/>
                </a:solidFill>
              </a:rPr>
              <a:t>Pros</a:t>
            </a:r>
          </a:p>
          <a:p>
            <a:pPr lvl="1"/>
            <a:r>
              <a:rPr lang="en-US" dirty="0"/>
              <a:t>It gives ECG report on mobile app</a:t>
            </a:r>
          </a:p>
          <a:p>
            <a:pPr lvl="1"/>
            <a:r>
              <a:rPr lang="en-US" dirty="0">
                <a:solidFill>
                  <a:srgbClr val="00B0F0"/>
                </a:solidFill>
              </a:rPr>
              <a:t>99% ACCURACY</a:t>
            </a:r>
          </a:p>
          <a:p>
            <a:pPr lvl="1"/>
            <a:r>
              <a:rPr lang="en-US" dirty="0"/>
              <a:t>Comes with Mobile App</a:t>
            </a:r>
          </a:p>
          <a:p>
            <a:pPr lvl="1"/>
            <a:r>
              <a:rPr lang="en-US" sz="2100" dirty="0"/>
              <a:t>Uses neural networking models trained on 1M ECG Signals </a:t>
            </a:r>
          </a:p>
          <a:p>
            <a:pPr marL="228600" lvl="1" indent="0">
              <a:buNone/>
            </a:pPr>
            <a:r>
              <a:rPr lang="en-US" sz="2100" dirty="0"/>
              <a:t>    with &gt;1000000 hours of ECG</a:t>
            </a:r>
          </a:p>
          <a:p>
            <a:pPr lvl="1"/>
            <a:r>
              <a:rPr lang="en-US" dirty="0"/>
              <a:t>May be used as a normal watch too, Looks stylish</a:t>
            </a:r>
          </a:p>
          <a:p>
            <a:pPr lvl="1"/>
            <a:r>
              <a:rPr lang="en-US" dirty="0"/>
              <a:t>Encrypted sharing and storage of data available</a:t>
            </a:r>
          </a:p>
          <a:p>
            <a:pPr lvl="1"/>
            <a:endParaRPr lang="en-US" dirty="0"/>
          </a:p>
          <a:p>
            <a:r>
              <a:rPr lang="en-US" dirty="0">
                <a:solidFill>
                  <a:srgbClr val="FF0000"/>
                </a:solidFill>
              </a:rPr>
              <a:t>Cons</a:t>
            </a:r>
          </a:p>
          <a:p>
            <a:pPr lvl="1"/>
            <a:r>
              <a:rPr lang="en-US" dirty="0"/>
              <a:t>Only samples are available and not available to purchase easily</a:t>
            </a:r>
          </a:p>
          <a:p>
            <a:pPr lvl="1"/>
            <a:r>
              <a:rPr lang="en-US" dirty="0"/>
              <a:t>Still in development mode</a:t>
            </a:r>
          </a:p>
          <a:p>
            <a:pPr lvl="1"/>
            <a:endParaRPr lang="en-US" dirty="0"/>
          </a:p>
        </p:txBody>
      </p:sp>
      <p:pic>
        <p:nvPicPr>
          <p:cNvPr id="3074" name="Picture 2">
            <a:extLst>
              <a:ext uri="{FF2B5EF4-FFF2-40B4-BE49-F238E27FC236}">
                <a16:creationId xmlns:a16="http://schemas.microsoft.com/office/drawing/2014/main" id="{03B01044-0027-4DF1-B45F-20DA3739A86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889" r="12188"/>
          <a:stretch/>
        </p:blipFill>
        <p:spPr bwMode="auto">
          <a:xfrm>
            <a:off x="9677399" y="1791049"/>
            <a:ext cx="2057401" cy="2819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A2ABAA-54BC-4A60-8B19-CEDB71EF9FF7}"/>
              </a:ext>
            </a:extLst>
          </p:cNvPr>
          <p:cNvSpPr txBox="1"/>
          <p:nvPr/>
        </p:nvSpPr>
        <p:spPr>
          <a:xfrm>
            <a:off x="9829800" y="4683153"/>
            <a:ext cx="2743200" cy="276999"/>
          </a:xfrm>
          <a:prstGeom prst="rect">
            <a:avLst/>
          </a:prstGeom>
          <a:noFill/>
        </p:spPr>
        <p:txBody>
          <a:bodyPr wrap="square">
            <a:spAutoFit/>
          </a:bodyPr>
          <a:lstStyle/>
          <a:p>
            <a:r>
              <a:rPr lang="en-US" sz="1200" b="0" i="0" dirty="0">
                <a:effectLst/>
                <a:latin typeface="arial" panose="020B0604020202020204" pitchFamily="34" charset="0"/>
              </a:rPr>
              <a:t>Source: </a:t>
            </a:r>
            <a:r>
              <a:rPr lang="en-US" sz="1200" b="0" i="0" dirty="0" err="1">
                <a:effectLst/>
                <a:latin typeface="arial" panose="020B0604020202020204" pitchFamily="34" charset="0"/>
              </a:rPr>
              <a:t>mawi.band</a:t>
            </a:r>
            <a:endParaRPr lang="en-US" sz="1200" dirty="0"/>
          </a:p>
        </p:txBody>
      </p:sp>
    </p:spTree>
    <p:extLst>
      <p:ext uri="{BB962C8B-B14F-4D97-AF65-F5344CB8AC3E}">
        <p14:creationId xmlns:p14="http://schemas.microsoft.com/office/powerpoint/2010/main" val="2809044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1AFD-1F5B-4E8D-B634-343DEF864E27}"/>
              </a:ext>
            </a:extLst>
          </p:cNvPr>
          <p:cNvSpPr>
            <a:spLocks noGrp="1"/>
          </p:cNvSpPr>
          <p:nvPr>
            <p:ph type="title"/>
          </p:nvPr>
        </p:nvSpPr>
        <p:spPr/>
        <p:txBody>
          <a:bodyPr/>
          <a:lstStyle/>
          <a:p>
            <a:r>
              <a:rPr lang="en-US" dirty="0"/>
              <a:t>Working of </a:t>
            </a:r>
            <a:r>
              <a:rPr lang="en-US" dirty="0" err="1"/>
              <a:t>Mawi</a:t>
            </a:r>
            <a:r>
              <a:rPr lang="en-US" dirty="0"/>
              <a:t> Band</a:t>
            </a:r>
          </a:p>
        </p:txBody>
      </p:sp>
      <p:pic>
        <p:nvPicPr>
          <p:cNvPr id="5" name="Content Placeholder 4">
            <a:extLst>
              <a:ext uri="{FF2B5EF4-FFF2-40B4-BE49-F238E27FC236}">
                <a16:creationId xmlns:a16="http://schemas.microsoft.com/office/drawing/2014/main" id="{E44F708D-0811-4647-9FB4-9CF0C5F6FCB3}"/>
              </a:ext>
            </a:extLst>
          </p:cNvPr>
          <p:cNvPicPr>
            <a:picLocks noGrp="1" noChangeAspect="1"/>
          </p:cNvPicPr>
          <p:nvPr>
            <p:ph idx="1"/>
          </p:nvPr>
        </p:nvPicPr>
        <p:blipFill>
          <a:blip r:embed="rId2"/>
          <a:stretch>
            <a:fillRect/>
          </a:stretch>
        </p:blipFill>
        <p:spPr>
          <a:xfrm>
            <a:off x="2590800" y="1828800"/>
            <a:ext cx="7209145" cy="906859"/>
          </a:xfrm>
        </p:spPr>
      </p:pic>
      <p:pic>
        <p:nvPicPr>
          <p:cNvPr id="9" name="Picture 8">
            <a:extLst>
              <a:ext uri="{FF2B5EF4-FFF2-40B4-BE49-F238E27FC236}">
                <a16:creationId xmlns:a16="http://schemas.microsoft.com/office/drawing/2014/main" id="{204E3D64-D73D-40A0-AC1A-C942398BAB0F}"/>
              </a:ext>
            </a:extLst>
          </p:cNvPr>
          <p:cNvPicPr>
            <a:picLocks noChangeAspect="1"/>
          </p:cNvPicPr>
          <p:nvPr/>
        </p:nvPicPr>
        <p:blipFill>
          <a:blip r:embed="rId3"/>
          <a:stretch>
            <a:fillRect/>
          </a:stretch>
        </p:blipFill>
        <p:spPr>
          <a:xfrm>
            <a:off x="2964213" y="3407328"/>
            <a:ext cx="6835732" cy="1874682"/>
          </a:xfrm>
          <a:prstGeom prst="rect">
            <a:avLst/>
          </a:prstGeom>
        </p:spPr>
      </p:pic>
      <p:sp>
        <p:nvSpPr>
          <p:cNvPr id="13" name="TextBox 12">
            <a:extLst>
              <a:ext uri="{FF2B5EF4-FFF2-40B4-BE49-F238E27FC236}">
                <a16:creationId xmlns:a16="http://schemas.microsoft.com/office/drawing/2014/main" id="{322D49AE-AF0E-4E1D-895B-6DB3F58F7A6D}"/>
              </a:ext>
            </a:extLst>
          </p:cNvPr>
          <p:cNvSpPr txBox="1"/>
          <p:nvPr/>
        </p:nvSpPr>
        <p:spPr>
          <a:xfrm>
            <a:off x="3429000" y="5486400"/>
            <a:ext cx="6094602" cy="646331"/>
          </a:xfrm>
          <a:prstGeom prst="rect">
            <a:avLst/>
          </a:prstGeom>
          <a:noFill/>
        </p:spPr>
        <p:txBody>
          <a:bodyPr wrap="square">
            <a:spAutoFit/>
          </a:bodyPr>
          <a:lstStyle/>
          <a:p>
            <a:pPr algn="ctr"/>
            <a:r>
              <a:rPr lang="en-US" b="1" i="0" dirty="0">
                <a:solidFill>
                  <a:schemeClr val="tx2"/>
                </a:solidFill>
                <a:effectLst/>
                <a:latin typeface="Times New Roman" panose="02020603050405020304" pitchFamily="18" charset="0"/>
              </a:rPr>
              <a:t>ECG segments (heart beats) aligned to the R peak (a) before and (b) after the outlier correction.</a:t>
            </a:r>
            <a:endParaRPr lang="en-US" b="1" dirty="0">
              <a:solidFill>
                <a:schemeClr val="tx2"/>
              </a:solidFill>
            </a:endParaRPr>
          </a:p>
        </p:txBody>
      </p:sp>
      <p:sp>
        <p:nvSpPr>
          <p:cNvPr id="15" name="TextBox 14">
            <a:extLst>
              <a:ext uri="{FF2B5EF4-FFF2-40B4-BE49-F238E27FC236}">
                <a16:creationId xmlns:a16="http://schemas.microsoft.com/office/drawing/2014/main" id="{E9E11BC3-DAF7-4489-8DDD-45BCCCA84E92}"/>
              </a:ext>
            </a:extLst>
          </p:cNvPr>
          <p:cNvSpPr txBox="1"/>
          <p:nvPr/>
        </p:nvSpPr>
        <p:spPr>
          <a:xfrm>
            <a:off x="4724400" y="2896448"/>
            <a:ext cx="6094602" cy="369332"/>
          </a:xfrm>
          <a:prstGeom prst="rect">
            <a:avLst/>
          </a:prstGeom>
          <a:noFill/>
        </p:spPr>
        <p:txBody>
          <a:bodyPr wrap="square">
            <a:spAutoFit/>
          </a:bodyPr>
          <a:lstStyle/>
          <a:p>
            <a:r>
              <a:rPr lang="en-US" b="1" i="0" dirty="0">
                <a:solidFill>
                  <a:schemeClr val="tx2"/>
                </a:solidFill>
                <a:effectLst/>
                <a:latin typeface="Times New Roman" panose="02020603050405020304" pitchFamily="18" charset="0"/>
              </a:rPr>
              <a:t>ECG-based identification process.</a:t>
            </a:r>
            <a:endParaRPr lang="en-US" b="1" dirty="0">
              <a:solidFill>
                <a:schemeClr val="tx2"/>
              </a:solidFill>
            </a:endParaRPr>
          </a:p>
        </p:txBody>
      </p:sp>
      <p:sp>
        <p:nvSpPr>
          <p:cNvPr id="17" name="TextBox 16">
            <a:extLst>
              <a:ext uri="{FF2B5EF4-FFF2-40B4-BE49-F238E27FC236}">
                <a16:creationId xmlns:a16="http://schemas.microsoft.com/office/drawing/2014/main" id="{B0D4EB3C-17E0-4AC8-B5A9-BF68038DB3A1}"/>
              </a:ext>
            </a:extLst>
          </p:cNvPr>
          <p:cNvSpPr txBox="1"/>
          <p:nvPr/>
        </p:nvSpPr>
        <p:spPr>
          <a:xfrm>
            <a:off x="3886200" y="6248400"/>
            <a:ext cx="5562600" cy="369332"/>
          </a:xfrm>
          <a:prstGeom prst="rect">
            <a:avLst/>
          </a:prstGeom>
          <a:noFill/>
        </p:spPr>
        <p:txBody>
          <a:bodyPr wrap="square">
            <a:spAutoFit/>
          </a:bodyPr>
          <a:lstStyle/>
          <a:p>
            <a:r>
              <a:rPr lang="en-US" b="0" i="0" dirty="0">
                <a:solidFill>
                  <a:srgbClr val="85ACD6"/>
                </a:solidFill>
                <a:effectLst/>
                <a:latin typeface="arial" panose="020B0604020202020204" pitchFamily="34" charset="0"/>
                <a:hlinkClick r:id="rId4"/>
              </a:rPr>
              <a:t>Source: JOURNAL: Sensors (Basel).</a:t>
            </a:r>
            <a:r>
              <a:rPr lang="en-US" b="0" i="0" dirty="0">
                <a:effectLst/>
                <a:latin typeface="arial" panose="020B0604020202020204" pitchFamily="34" charset="0"/>
              </a:rPr>
              <a:t> (2019 May)</a:t>
            </a:r>
            <a:endParaRPr lang="en-US" dirty="0"/>
          </a:p>
        </p:txBody>
      </p:sp>
    </p:spTree>
    <p:extLst>
      <p:ext uri="{BB962C8B-B14F-4D97-AF65-F5344CB8AC3E}">
        <p14:creationId xmlns:p14="http://schemas.microsoft.com/office/powerpoint/2010/main" val="2540883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1AFD-1F5B-4E8D-B634-343DEF864E27}"/>
              </a:ext>
            </a:extLst>
          </p:cNvPr>
          <p:cNvSpPr>
            <a:spLocks noGrp="1"/>
          </p:cNvSpPr>
          <p:nvPr>
            <p:ph type="title"/>
          </p:nvPr>
        </p:nvSpPr>
        <p:spPr/>
        <p:txBody>
          <a:bodyPr/>
          <a:lstStyle/>
          <a:p>
            <a:r>
              <a:rPr lang="en-US" dirty="0"/>
              <a:t>Working of </a:t>
            </a:r>
            <a:r>
              <a:rPr lang="en-US" dirty="0" err="1"/>
              <a:t>Mawi</a:t>
            </a:r>
            <a:r>
              <a:rPr lang="en-US" dirty="0"/>
              <a:t> Band</a:t>
            </a:r>
          </a:p>
        </p:txBody>
      </p:sp>
      <p:graphicFrame>
        <p:nvGraphicFramePr>
          <p:cNvPr id="6" name="Content Placeholder 5">
            <a:extLst>
              <a:ext uri="{FF2B5EF4-FFF2-40B4-BE49-F238E27FC236}">
                <a16:creationId xmlns:a16="http://schemas.microsoft.com/office/drawing/2014/main" id="{2E8B10D7-66E5-4F8E-A971-E96CCCFA353D}"/>
              </a:ext>
            </a:extLst>
          </p:cNvPr>
          <p:cNvGraphicFramePr>
            <a:graphicFrameLocks noGrp="1"/>
          </p:cNvGraphicFramePr>
          <p:nvPr>
            <p:ph idx="1"/>
            <p:extLst>
              <p:ext uri="{D42A27DB-BD31-4B8C-83A1-F6EECF244321}">
                <p14:modId xmlns:p14="http://schemas.microsoft.com/office/powerpoint/2010/main" val="3430728667"/>
              </p:ext>
            </p:extLst>
          </p:nvPr>
        </p:nvGraphicFramePr>
        <p:xfrm>
          <a:off x="2057400" y="2362200"/>
          <a:ext cx="7924801" cy="3429002"/>
        </p:xfrm>
        <a:graphic>
          <a:graphicData uri="http://schemas.openxmlformats.org/drawingml/2006/table">
            <a:tbl>
              <a:tblPr/>
              <a:tblGrid>
                <a:gridCol w="3020720">
                  <a:extLst>
                    <a:ext uri="{9D8B030D-6E8A-4147-A177-3AD203B41FA5}">
                      <a16:colId xmlns:a16="http://schemas.microsoft.com/office/drawing/2014/main" val="2941140380"/>
                    </a:ext>
                  </a:extLst>
                </a:gridCol>
                <a:gridCol w="1351375">
                  <a:extLst>
                    <a:ext uri="{9D8B030D-6E8A-4147-A177-3AD203B41FA5}">
                      <a16:colId xmlns:a16="http://schemas.microsoft.com/office/drawing/2014/main" val="3952478125"/>
                    </a:ext>
                  </a:extLst>
                </a:gridCol>
                <a:gridCol w="1112897">
                  <a:extLst>
                    <a:ext uri="{9D8B030D-6E8A-4147-A177-3AD203B41FA5}">
                      <a16:colId xmlns:a16="http://schemas.microsoft.com/office/drawing/2014/main" val="1173002366"/>
                    </a:ext>
                  </a:extLst>
                </a:gridCol>
                <a:gridCol w="953911">
                  <a:extLst>
                    <a:ext uri="{9D8B030D-6E8A-4147-A177-3AD203B41FA5}">
                      <a16:colId xmlns:a16="http://schemas.microsoft.com/office/drawing/2014/main" val="1928567934"/>
                    </a:ext>
                  </a:extLst>
                </a:gridCol>
                <a:gridCol w="1485898">
                  <a:extLst>
                    <a:ext uri="{9D8B030D-6E8A-4147-A177-3AD203B41FA5}">
                      <a16:colId xmlns:a16="http://schemas.microsoft.com/office/drawing/2014/main" val="2222245698"/>
                    </a:ext>
                  </a:extLst>
                </a:gridCol>
              </a:tblGrid>
              <a:tr h="461597">
                <a:tc>
                  <a:txBody>
                    <a:bodyPr/>
                    <a:lstStyle/>
                    <a:p>
                      <a:pPr algn="ctr" fontAlgn="ctr"/>
                      <a:r>
                        <a:rPr lang="en-US" sz="1100" dirty="0">
                          <a:solidFill>
                            <a:schemeClr val="bg1"/>
                          </a:solidFill>
                          <a:effectLst/>
                        </a:rPr>
                        <a:t>Parameter</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US" sz="1100" dirty="0">
                          <a:solidFill>
                            <a:schemeClr val="bg1"/>
                          </a:solidFill>
                          <a:effectLst/>
                        </a:rPr>
                        <a:t>LBDS</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US" sz="1100" dirty="0">
                          <a:solidFill>
                            <a:schemeClr val="bg1"/>
                          </a:solidFill>
                          <a:effectLst/>
                        </a:rPr>
                        <a:t>ECG-ID</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US" sz="1100" dirty="0">
                          <a:solidFill>
                            <a:schemeClr val="bg1"/>
                          </a:solidFill>
                          <a:effectLst/>
                        </a:rPr>
                        <a:t>QT</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r>
                        <a:rPr lang="en-US" sz="1100" dirty="0">
                          <a:solidFill>
                            <a:schemeClr val="bg1"/>
                          </a:solidFill>
                          <a:effectLst/>
                        </a:rPr>
                        <a:t>Normal Sinus Rhythm</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018893088"/>
                  </a:ext>
                </a:extLst>
              </a:tr>
              <a:tr h="857250">
                <a:tc>
                  <a:txBody>
                    <a:bodyPr/>
                    <a:lstStyle/>
                    <a:p>
                      <a:pPr algn="ctr" fontAlgn="ctr"/>
                      <a:r>
                        <a:rPr lang="en-US" sz="1100" dirty="0">
                          <a:effectLst/>
                        </a:rPr>
                        <a:t>Lead</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dirty="0">
                          <a:effectLst/>
                        </a:rPr>
                        <a:t>modified I-lead </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dirty="0">
                          <a:effectLst/>
                        </a:rPr>
                        <a:t>I-lead</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dirty="0">
                          <a:effectLst/>
                        </a:rPr>
                        <a:t>I-lead</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I-lead</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9528250"/>
                  </a:ext>
                </a:extLst>
              </a:tr>
              <a:tr h="263769">
                <a:tc>
                  <a:txBody>
                    <a:bodyPr/>
                    <a:lstStyle/>
                    <a:p>
                      <a:pPr algn="ctr" fontAlgn="ctr"/>
                      <a:r>
                        <a:rPr lang="en-US" sz="1100" dirty="0">
                          <a:effectLst/>
                        </a:rPr>
                        <a:t>Number of users</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53</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90</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22</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18</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858159"/>
                  </a:ext>
                </a:extLst>
              </a:tr>
              <a:tr h="461597">
                <a:tc>
                  <a:txBody>
                    <a:bodyPr/>
                    <a:lstStyle/>
                    <a:p>
                      <a:pPr algn="ctr" fontAlgn="ctr"/>
                      <a:r>
                        <a:rPr lang="en-US" sz="1100" dirty="0">
                          <a:effectLst/>
                        </a:rPr>
                        <a:t>Total number of records</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545</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dirty="0">
                          <a:effectLst/>
                        </a:rPr>
                        <a:t>310</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22</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18</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4524142"/>
                  </a:ext>
                </a:extLst>
              </a:tr>
              <a:tr h="461597">
                <a:tc>
                  <a:txBody>
                    <a:bodyPr/>
                    <a:lstStyle/>
                    <a:p>
                      <a:pPr algn="ctr" fontAlgn="ctr"/>
                      <a:r>
                        <a:rPr lang="en-US" sz="1100" dirty="0">
                          <a:effectLst/>
                        </a:rPr>
                        <a:t>Records per user</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from 3 to 15</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from 1 to 22</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dirty="0">
                          <a:effectLst/>
                        </a:rPr>
                        <a:t>1</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1</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7861031"/>
                  </a:ext>
                </a:extLst>
              </a:tr>
              <a:tr h="263769">
                <a:tc>
                  <a:txBody>
                    <a:bodyPr/>
                    <a:lstStyle/>
                    <a:p>
                      <a:pPr algn="ctr" fontAlgn="ctr"/>
                      <a:r>
                        <a:rPr lang="en-US" sz="1100" dirty="0">
                          <a:effectLst/>
                        </a:rPr>
                        <a:t>Sampling rate</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277 Hz</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500 Hz</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dirty="0">
                          <a:effectLst/>
                        </a:rPr>
                        <a:t>250 Hz</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125 Hz</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7552138"/>
                  </a:ext>
                </a:extLst>
              </a:tr>
              <a:tr h="659423">
                <a:tc>
                  <a:txBody>
                    <a:bodyPr/>
                    <a:lstStyle/>
                    <a:p>
                      <a:pPr algn="ctr" fontAlgn="ctr"/>
                      <a:r>
                        <a:rPr lang="en-US" sz="1100" dirty="0">
                          <a:effectLst/>
                        </a:rPr>
                        <a:t>Average record time</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~10 seconds</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a:effectLst/>
                        </a:rPr>
                        <a:t>20 seconds</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dirty="0">
                          <a:effectLst/>
                        </a:rPr>
                        <a:t>15 minutes</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dirty="0">
                          <a:effectLst/>
                        </a:rPr>
                        <a:t>~10:20 hours (from 8:00 to 13:50 hours)</a:t>
                      </a:r>
                    </a:p>
                  </a:txBody>
                  <a:tcPr marL="87923" marR="87923" marT="43962" marB="439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4775170"/>
                  </a:ext>
                </a:extLst>
              </a:tr>
            </a:tbl>
          </a:graphicData>
        </a:graphic>
      </p:graphicFrame>
      <p:sp>
        <p:nvSpPr>
          <p:cNvPr id="10" name="Content Placeholder 5">
            <a:extLst>
              <a:ext uri="{FF2B5EF4-FFF2-40B4-BE49-F238E27FC236}">
                <a16:creationId xmlns:a16="http://schemas.microsoft.com/office/drawing/2014/main" id="{E93EC852-63E8-4D1E-AC57-9BF070511AE8}"/>
              </a:ext>
            </a:extLst>
          </p:cNvPr>
          <p:cNvSpPr txBox="1">
            <a:spLocks/>
          </p:cNvSpPr>
          <p:nvPr/>
        </p:nvSpPr>
        <p:spPr>
          <a:xfrm>
            <a:off x="762000" y="1676400"/>
            <a:ext cx="9144000" cy="4572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dirty="0"/>
              <a:t>Basic parameters of ECG datasets.</a:t>
            </a:r>
          </a:p>
          <a:p>
            <a:pPr marL="228600" lvl="1" indent="0">
              <a:buNone/>
            </a:pPr>
            <a:endParaRPr lang="en-US" dirty="0"/>
          </a:p>
        </p:txBody>
      </p:sp>
      <p:sp>
        <p:nvSpPr>
          <p:cNvPr id="12" name="TextBox 11">
            <a:extLst>
              <a:ext uri="{FF2B5EF4-FFF2-40B4-BE49-F238E27FC236}">
                <a16:creationId xmlns:a16="http://schemas.microsoft.com/office/drawing/2014/main" id="{3F81B90D-E5B5-4117-8597-6D563CB0B331}"/>
              </a:ext>
            </a:extLst>
          </p:cNvPr>
          <p:cNvSpPr txBox="1"/>
          <p:nvPr/>
        </p:nvSpPr>
        <p:spPr>
          <a:xfrm>
            <a:off x="914400" y="6019800"/>
            <a:ext cx="9525000" cy="646331"/>
          </a:xfrm>
          <a:prstGeom prst="rect">
            <a:avLst/>
          </a:prstGeom>
          <a:noFill/>
        </p:spPr>
        <p:txBody>
          <a:bodyPr wrap="square">
            <a:spAutoFit/>
          </a:bodyPr>
          <a:lstStyle/>
          <a:p>
            <a:pPr marL="285750" indent="-285750" algn="l">
              <a:buFont typeface="Wingdings" panose="05000000000000000000" pitchFamily="2" charset="2"/>
              <a:buChar char="§"/>
            </a:pPr>
            <a:r>
              <a:rPr lang="en-US" i="0" dirty="0">
                <a:effectLst/>
                <a:latin typeface="arial" panose="020B0604020202020204" pitchFamily="34" charset="0"/>
              </a:rPr>
              <a:t>Other datasets used includes </a:t>
            </a:r>
            <a:r>
              <a:rPr lang="en-US" i="0" dirty="0" err="1">
                <a:effectLst/>
                <a:latin typeface="arial" panose="020B0604020202020204" pitchFamily="34" charset="0"/>
              </a:rPr>
              <a:t>Lviv</a:t>
            </a:r>
            <a:r>
              <a:rPr lang="en-US" i="0" dirty="0">
                <a:effectLst/>
                <a:latin typeface="arial" panose="020B0604020202020204" pitchFamily="34" charset="0"/>
              </a:rPr>
              <a:t> Biometric Dataset (LBDS), </a:t>
            </a:r>
            <a:r>
              <a:rPr lang="en-US" i="0" dirty="0" err="1">
                <a:effectLst/>
                <a:latin typeface="arial" panose="020B0604020202020204" pitchFamily="34" charset="0"/>
              </a:rPr>
              <a:t>Physionet</a:t>
            </a:r>
            <a:r>
              <a:rPr lang="en-US" i="0" dirty="0">
                <a:effectLst/>
                <a:latin typeface="arial" panose="020B0604020202020204" pitchFamily="34" charset="0"/>
              </a:rPr>
              <a:t> ECG-ID, </a:t>
            </a:r>
            <a:r>
              <a:rPr lang="en-US" i="0" dirty="0" err="1">
                <a:effectLst/>
                <a:latin typeface="arial" panose="020B0604020202020204" pitchFamily="34" charset="0"/>
              </a:rPr>
              <a:t>Physionet</a:t>
            </a:r>
            <a:r>
              <a:rPr lang="en-US" i="0" dirty="0">
                <a:effectLst/>
                <a:latin typeface="arial" panose="020B0604020202020204" pitchFamily="34" charset="0"/>
              </a:rPr>
              <a:t> QT-Database, </a:t>
            </a:r>
            <a:r>
              <a:rPr lang="de-DE" i="0" dirty="0">
                <a:effectLst/>
                <a:latin typeface="arial" panose="020B0604020202020204" pitchFamily="34" charset="0"/>
              </a:rPr>
              <a:t>Physionet MIT-BIH Normal Sinus Rhythm, etc</a:t>
            </a:r>
            <a:endParaRPr lang="en-US" i="0" dirty="0">
              <a:effectLst/>
              <a:latin typeface="arial" panose="020B0604020202020204" pitchFamily="34" charset="0"/>
            </a:endParaRPr>
          </a:p>
        </p:txBody>
      </p:sp>
      <p:sp>
        <p:nvSpPr>
          <p:cNvPr id="14" name="TextBox 13">
            <a:extLst>
              <a:ext uri="{FF2B5EF4-FFF2-40B4-BE49-F238E27FC236}">
                <a16:creationId xmlns:a16="http://schemas.microsoft.com/office/drawing/2014/main" id="{31EFA93E-A2F9-422D-AC77-0C4F7A694969}"/>
              </a:ext>
            </a:extLst>
          </p:cNvPr>
          <p:cNvSpPr txBox="1"/>
          <p:nvPr/>
        </p:nvSpPr>
        <p:spPr>
          <a:xfrm>
            <a:off x="4762501" y="5791202"/>
            <a:ext cx="3657600" cy="276999"/>
          </a:xfrm>
          <a:prstGeom prst="rect">
            <a:avLst/>
          </a:prstGeom>
          <a:noFill/>
        </p:spPr>
        <p:txBody>
          <a:bodyPr wrap="square">
            <a:spAutoFit/>
          </a:bodyPr>
          <a:lstStyle/>
          <a:p>
            <a:r>
              <a:rPr lang="en-US" sz="1200" dirty="0">
                <a:solidFill>
                  <a:srgbClr val="85ACD6"/>
                </a:solidFill>
                <a:latin typeface="arial" panose="020B0604020202020204" pitchFamily="34" charset="0"/>
                <a:hlinkClick r:id="rId2"/>
              </a:rPr>
              <a:t>Source: </a:t>
            </a:r>
            <a:r>
              <a:rPr lang="en-US" sz="1200" b="0" i="0" dirty="0">
                <a:solidFill>
                  <a:srgbClr val="85ACD6"/>
                </a:solidFill>
                <a:effectLst/>
                <a:latin typeface="arial" panose="020B0604020202020204" pitchFamily="34" charset="0"/>
                <a:hlinkClick r:id="rId2"/>
              </a:rPr>
              <a:t>JOURNAL: Sensors (Basel).</a:t>
            </a:r>
            <a:r>
              <a:rPr lang="en-US" sz="1200" b="0" i="0" dirty="0">
                <a:effectLst/>
                <a:latin typeface="arial" panose="020B0604020202020204" pitchFamily="34" charset="0"/>
              </a:rPr>
              <a:t> (2019 May)</a:t>
            </a:r>
            <a:endParaRPr lang="en-US" sz="1200" dirty="0"/>
          </a:p>
        </p:txBody>
      </p:sp>
    </p:spTree>
    <p:extLst>
      <p:ext uri="{BB962C8B-B14F-4D97-AF65-F5344CB8AC3E}">
        <p14:creationId xmlns:p14="http://schemas.microsoft.com/office/powerpoint/2010/main" val="372197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DIY available (</a:t>
            </a:r>
            <a:r>
              <a:rPr lang="en-US" dirty="0">
                <a:hlinkClick r:id="rId2"/>
              </a:rPr>
              <a:t>link</a:t>
            </a:r>
            <a:r>
              <a:rPr lang="en-US" dirty="0"/>
              <a:t>)?</a:t>
            </a:r>
          </a:p>
        </p:txBody>
      </p:sp>
      <p:sp>
        <p:nvSpPr>
          <p:cNvPr id="6" name="Content Placeholder 5">
            <a:extLst>
              <a:ext uri="{FF2B5EF4-FFF2-40B4-BE49-F238E27FC236}">
                <a16:creationId xmlns:a16="http://schemas.microsoft.com/office/drawing/2014/main" id="{A2CE7734-8C36-4EF4-8828-67B77AB9F5A3}"/>
              </a:ext>
            </a:extLst>
          </p:cNvPr>
          <p:cNvSpPr>
            <a:spLocks noGrp="1"/>
          </p:cNvSpPr>
          <p:nvPr>
            <p:ph idx="1"/>
          </p:nvPr>
        </p:nvSpPr>
        <p:spPr>
          <a:xfrm>
            <a:off x="1524000" y="1719743"/>
            <a:ext cx="9144000" cy="4681058"/>
          </a:xfrm>
        </p:spPr>
        <p:txBody>
          <a:bodyPr>
            <a:normAutofit/>
          </a:bodyPr>
          <a:lstStyle/>
          <a:p>
            <a:r>
              <a:rPr lang="en-US" dirty="0"/>
              <a:t>Yes, it can be created using Arduino and using heart rate reading sensors available in the market, which can be easily coded and new features can be integrated and also can be easily connected via BLYNK mobile application and serve data in cloud platforms.</a:t>
            </a:r>
          </a:p>
          <a:p>
            <a:r>
              <a:rPr lang="en-US" dirty="0"/>
              <a:t>Instruments used are:</a:t>
            </a:r>
          </a:p>
        </p:txBody>
      </p:sp>
      <p:sp>
        <p:nvSpPr>
          <p:cNvPr id="8" name="TextBox 7">
            <a:extLst>
              <a:ext uri="{FF2B5EF4-FFF2-40B4-BE49-F238E27FC236}">
                <a16:creationId xmlns:a16="http://schemas.microsoft.com/office/drawing/2014/main" id="{87F06F49-138C-4C70-959D-AA4900924DCA}"/>
              </a:ext>
            </a:extLst>
          </p:cNvPr>
          <p:cNvSpPr txBox="1"/>
          <p:nvPr/>
        </p:nvSpPr>
        <p:spPr>
          <a:xfrm>
            <a:off x="1523301" y="6106572"/>
            <a:ext cx="3810000" cy="338554"/>
          </a:xfrm>
          <a:prstGeom prst="rect">
            <a:avLst/>
          </a:prstGeom>
          <a:noFill/>
        </p:spPr>
        <p:txBody>
          <a:bodyPr wrap="square">
            <a:spAutoFit/>
          </a:bodyPr>
          <a:lstStyle/>
          <a:p>
            <a:r>
              <a:rPr lang="en-US" sz="1600" b="1" i="0" dirty="0">
                <a:solidFill>
                  <a:srgbClr val="333333"/>
                </a:solidFill>
                <a:effectLst/>
                <a:latin typeface="Skin-market-sans"/>
              </a:rPr>
              <a:t>Single Lead AD8232 Heart Rate Monitor</a:t>
            </a:r>
            <a:endParaRPr lang="en-US" sz="1600" dirty="0"/>
          </a:p>
        </p:txBody>
      </p:sp>
      <p:pic>
        <p:nvPicPr>
          <p:cNvPr id="10" name="Picture 9">
            <a:extLst>
              <a:ext uri="{FF2B5EF4-FFF2-40B4-BE49-F238E27FC236}">
                <a16:creationId xmlns:a16="http://schemas.microsoft.com/office/drawing/2014/main" id="{AFA92830-D783-4BBC-8EE7-F44A490CEBBE}"/>
              </a:ext>
            </a:extLst>
          </p:cNvPr>
          <p:cNvPicPr>
            <a:picLocks noChangeAspect="1"/>
          </p:cNvPicPr>
          <p:nvPr/>
        </p:nvPicPr>
        <p:blipFill>
          <a:blip r:embed="rId3"/>
          <a:stretch>
            <a:fillRect/>
          </a:stretch>
        </p:blipFill>
        <p:spPr>
          <a:xfrm>
            <a:off x="2115426" y="3943713"/>
            <a:ext cx="2237064" cy="2162859"/>
          </a:xfrm>
          <a:prstGeom prst="rect">
            <a:avLst/>
          </a:prstGeom>
        </p:spPr>
      </p:pic>
      <p:pic>
        <p:nvPicPr>
          <p:cNvPr id="12" name="Picture 11">
            <a:extLst>
              <a:ext uri="{FF2B5EF4-FFF2-40B4-BE49-F238E27FC236}">
                <a16:creationId xmlns:a16="http://schemas.microsoft.com/office/drawing/2014/main" id="{12E111BC-85A2-4C09-A16F-A88FD2F21681}"/>
              </a:ext>
            </a:extLst>
          </p:cNvPr>
          <p:cNvPicPr>
            <a:picLocks noChangeAspect="1"/>
          </p:cNvPicPr>
          <p:nvPr/>
        </p:nvPicPr>
        <p:blipFill rotWithShape="1">
          <a:blip r:embed="rId4"/>
          <a:srcRect t="7692"/>
          <a:stretch/>
        </p:blipFill>
        <p:spPr>
          <a:xfrm>
            <a:off x="6858701" y="3227296"/>
            <a:ext cx="3691554" cy="3232511"/>
          </a:xfrm>
          <a:prstGeom prst="rect">
            <a:avLst/>
          </a:prstGeom>
        </p:spPr>
      </p:pic>
      <p:sp>
        <p:nvSpPr>
          <p:cNvPr id="14" name="TextBox 13">
            <a:extLst>
              <a:ext uri="{FF2B5EF4-FFF2-40B4-BE49-F238E27FC236}">
                <a16:creationId xmlns:a16="http://schemas.microsoft.com/office/drawing/2014/main" id="{8ED6607A-1742-4588-A498-CEB12D439A6B}"/>
              </a:ext>
            </a:extLst>
          </p:cNvPr>
          <p:cNvSpPr txBox="1"/>
          <p:nvPr/>
        </p:nvSpPr>
        <p:spPr>
          <a:xfrm>
            <a:off x="7924800" y="6386983"/>
            <a:ext cx="1752600" cy="369332"/>
          </a:xfrm>
          <a:prstGeom prst="rect">
            <a:avLst/>
          </a:prstGeom>
          <a:noFill/>
        </p:spPr>
        <p:txBody>
          <a:bodyPr wrap="square">
            <a:spAutoFit/>
          </a:bodyPr>
          <a:lstStyle/>
          <a:p>
            <a:r>
              <a:rPr lang="en-US" sz="1200" dirty="0"/>
              <a:t>Source: swharden.com</a:t>
            </a:r>
            <a:r>
              <a:rPr lang="en-US" dirty="0"/>
              <a:t>  </a:t>
            </a:r>
          </a:p>
        </p:txBody>
      </p:sp>
      <p:sp>
        <p:nvSpPr>
          <p:cNvPr id="15" name="TextBox 14">
            <a:extLst>
              <a:ext uri="{FF2B5EF4-FFF2-40B4-BE49-F238E27FC236}">
                <a16:creationId xmlns:a16="http://schemas.microsoft.com/office/drawing/2014/main" id="{BF087EFB-A4C5-487C-A546-9E7A8BE25F5B}"/>
              </a:ext>
            </a:extLst>
          </p:cNvPr>
          <p:cNvSpPr txBox="1"/>
          <p:nvPr/>
        </p:nvSpPr>
        <p:spPr>
          <a:xfrm>
            <a:off x="2286000" y="6330576"/>
            <a:ext cx="1752600" cy="369332"/>
          </a:xfrm>
          <a:prstGeom prst="rect">
            <a:avLst/>
          </a:prstGeom>
          <a:noFill/>
        </p:spPr>
        <p:txBody>
          <a:bodyPr wrap="square">
            <a:spAutoFit/>
          </a:bodyPr>
          <a:lstStyle/>
          <a:p>
            <a:r>
              <a:rPr lang="en-US" sz="1200" dirty="0"/>
              <a:t>Source: swharden.com</a:t>
            </a:r>
            <a:r>
              <a:rPr lang="en-US" dirty="0"/>
              <a:t>  </a:t>
            </a:r>
          </a:p>
        </p:txBody>
      </p:sp>
    </p:spTree>
    <p:extLst>
      <p:ext uri="{BB962C8B-B14F-4D97-AF65-F5344CB8AC3E}">
        <p14:creationId xmlns:p14="http://schemas.microsoft.com/office/powerpoint/2010/main" val="2708465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Publications &amp; Library</a:t>
            </a:r>
          </a:p>
        </p:txBody>
      </p:sp>
      <p:sp>
        <p:nvSpPr>
          <p:cNvPr id="7" name="Content Placeholder 6">
            <a:extLst>
              <a:ext uri="{FF2B5EF4-FFF2-40B4-BE49-F238E27FC236}">
                <a16:creationId xmlns:a16="http://schemas.microsoft.com/office/drawing/2014/main" id="{6DAD496D-7845-4811-B680-BA8E27CCF169}"/>
              </a:ext>
            </a:extLst>
          </p:cNvPr>
          <p:cNvSpPr>
            <a:spLocks noGrp="1"/>
          </p:cNvSpPr>
          <p:nvPr>
            <p:ph idx="1"/>
          </p:nvPr>
        </p:nvSpPr>
        <p:spPr>
          <a:xfrm>
            <a:off x="1066800" y="1676400"/>
            <a:ext cx="10744200" cy="4724400"/>
          </a:xfrm>
        </p:spPr>
        <p:txBody>
          <a:bodyPr>
            <a:normAutofit fontScale="77500" lnSpcReduction="20000"/>
          </a:bodyPr>
          <a:lstStyle/>
          <a:p>
            <a:r>
              <a:rPr lang="en-US" dirty="0"/>
              <a:t>ECG Signal as Robust and Reliable Biometric Marker: Datasets and Algorithms Comparison</a:t>
            </a:r>
          </a:p>
          <a:p>
            <a:pPr lvl="1"/>
            <a:r>
              <a:rPr lang="en-US" dirty="0">
                <a:hlinkClick r:id="rId2"/>
              </a:rPr>
              <a:t>https://www.ncbi.nlm.nih.gov/pmc/articles/PMC6566823/</a:t>
            </a:r>
            <a:r>
              <a:rPr lang="en-US" dirty="0"/>
              <a:t> </a:t>
            </a:r>
          </a:p>
          <a:p>
            <a:r>
              <a:rPr lang="en-US" dirty="0"/>
              <a:t>European Journal of Heart Failure 23(6) (April 2021 )</a:t>
            </a:r>
          </a:p>
          <a:p>
            <a:pPr lvl="1"/>
            <a:r>
              <a:rPr lang="en-US" dirty="0">
                <a:hlinkClick r:id="rId3"/>
              </a:rPr>
              <a:t>https://www.researchgate.net/publication/351052465_Can_we_trust_a_smartwatch_ECG_Potential_and_Limitations</a:t>
            </a:r>
            <a:r>
              <a:rPr lang="en-US" dirty="0"/>
              <a:t> </a:t>
            </a:r>
          </a:p>
          <a:p>
            <a:r>
              <a:rPr lang="en-US" dirty="0"/>
              <a:t>Trends in Cardiovascular Medicine 30(7) (October 2019)</a:t>
            </a:r>
          </a:p>
          <a:p>
            <a:pPr lvl="1"/>
            <a:r>
              <a:rPr lang="en-US" dirty="0">
                <a:hlinkClick r:id="rId4"/>
              </a:rPr>
              <a:t>https://www.researchgate.net/publication/336997106_How_useful_is_the_smartwatch_ECG</a:t>
            </a:r>
            <a:r>
              <a:rPr lang="en-US" dirty="0"/>
              <a:t> </a:t>
            </a:r>
          </a:p>
          <a:p>
            <a:r>
              <a:rPr lang="en-US" dirty="0"/>
              <a:t>Implementation of a Savvy Mobile ECG Sensor for Heart Rhythm Disorder Screening at the Primary Healthcare Level</a:t>
            </a:r>
          </a:p>
          <a:p>
            <a:pPr lvl="1"/>
            <a:r>
              <a:rPr lang="en-US" dirty="0">
                <a:hlinkClick r:id="rId5"/>
              </a:rPr>
              <a:t>https://www.ncbi.nlm.nih.gov/pmc/articles/PMC7824824/</a:t>
            </a:r>
            <a:r>
              <a:rPr lang="en-US" dirty="0"/>
              <a:t> </a:t>
            </a:r>
          </a:p>
          <a:p>
            <a:r>
              <a:rPr lang="en-US" dirty="0"/>
              <a:t>Datasets and Library available at:</a:t>
            </a:r>
          </a:p>
          <a:p>
            <a:pPr lvl="1"/>
            <a:r>
              <a:rPr lang="en-US" dirty="0">
                <a:hlinkClick r:id="rId6"/>
              </a:rPr>
              <a:t>https://ecglibrary.com/ecghome.php</a:t>
            </a:r>
            <a:r>
              <a:rPr lang="en-US" dirty="0"/>
              <a:t> , </a:t>
            </a:r>
            <a:r>
              <a:rPr lang="en-US" dirty="0">
                <a:hlinkClick r:id="rId7"/>
              </a:rPr>
              <a:t>https://github.com/hsd1503/DL-ECG-Review</a:t>
            </a:r>
            <a:r>
              <a:rPr lang="en-US" dirty="0"/>
              <a:t> </a:t>
            </a:r>
          </a:p>
          <a:p>
            <a:r>
              <a:rPr lang="en-US" dirty="0"/>
              <a:t>Machine Learning Models available:</a:t>
            </a:r>
          </a:p>
          <a:p>
            <a:pPr lvl="1"/>
            <a:r>
              <a:rPr lang="en-US" dirty="0">
                <a:hlinkClick r:id="rId8"/>
              </a:rPr>
              <a:t>https://github.com/awni/ecg</a:t>
            </a:r>
            <a:r>
              <a:rPr lang="en-US" dirty="0"/>
              <a:t> , </a:t>
            </a:r>
            <a:r>
              <a:rPr lang="en-US" dirty="0">
                <a:hlinkClick r:id="rId9"/>
              </a:rPr>
              <a:t>https://github.com/lxdv/ecg-classification</a:t>
            </a:r>
            <a:endParaRPr lang="en-US" dirty="0"/>
          </a:p>
          <a:p>
            <a:pPr lvl="1"/>
            <a:r>
              <a:rPr lang="en-US" dirty="0">
                <a:hlinkClick r:id="rId10"/>
              </a:rPr>
              <a:t>https://github.com/antonior92/automatic-ecg-diagnosis</a:t>
            </a:r>
            <a:r>
              <a:rPr lang="en-US" dirty="0"/>
              <a:t> , </a:t>
            </a:r>
            <a:r>
              <a:rPr lang="en-US" dirty="0">
                <a:hlinkClick r:id="rId11"/>
              </a:rPr>
              <a:t>https://github.com/onlyzdd/ecg-diagnosis</a:t>
            </a:r>
            <a:r>
              <a:rPr lang="en-US" dirty="0"/>
              <a:t> </a:t>
            </a:r>
          </a:p>
        </p:txBody>
      </p:sp>
    </p:spTree>
    <p:extLst>
      <p:ext uri="{BB962C8B-B14F-4D97-AF65-F5344CB8AC3E}">
        <p14:creationId xmlns:p14="http://schemas.microsoft.com/office/powerpoint/2010/main" val="2637673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&amp; Market Research</a:t>
            </a:r>
          </a:p>
        </p:txBody>
      </p:sp>
      <p:pic>
        <p:nvPicPr>
          <p:cNvPr id="17412" name="Picture 4" descr="GOQii top wearables vendor in India with 20.8% market share: IDC Q1 2017 |  MediaNama">
            <a:extLst>
              <a:ext uri="{FF2B5EF4-FFF2-40B4-BE49-F238E27FC236}">
                <a16:creationId xmlns:a16="http://schemas.microsoft.com/office/drawing/2014/main" id="{BCC7B78E-F57B-4B01-B2BD-B7E86AF39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355" y="1818313"/>
            <a:ext cx="4906643" cy="488728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Single Lead ECG Equipment Market Size | Industry Report, 2019-2025">
            <a:extLst>
              <a:ext uri="{FF2B5EF4-FFF2-40B4-BE49-F238E27FC236}">
                <a16:creationId xmlns:a16="http://schemas.microsoft.com/office/drawing/2014/main" id="{62F4FCA1-3FE6-40A4-B98D-640B3DAD6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1564606"/>
            <a:ext cx="5545454" cy="27727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1C231C0E-E2FC-4F8A-BBC2-8D58BCB425BD}"/>
              </a:ext>
            </a:extLst>
          </p:cNvPr>
          <p:cNvGraphicFramePr>
            <a:graphicFrameLocks noChangeAspect="1"/>
          </p:cNvGraphicFramePr>
          <p:nvPr>
            <p:extLst>
              <p:ext uri="{D42A27DB-BD31-4B8C-83A1-F6EECF244321}">
                <p14:modId xmlns:p14="http://schemas.microsoft.com/office/powerpoint/2010/main" val="2959796099"/>
              </p:ext>
            </p:extLst>
          </p:nvPr>
        </p:nvGraphicFramePr>
        <p:xfrm>
          <a:off x="550547" y="4343400"/>
          <a:ext cx="5621653" cy="2416310"/>
        </p:xfrm>
        <a:graphic>
          <a:graphicData uri="http://schemas.openxmlformats.org/presentationml/2006/ole">
            <mc:AlternateContent xmlns:mc="http://schemas.openxmlformats.org/markup-compatibility/2006">
              <mc:Choice xmlns:v="urn:schemas-microsoft-com:vml" Requires="v">
                <p:oleObj r:id="rId4" imgW="7390440" imgH="3174480" progId="">
                  <p:embed/>
                </p:oleObj>
              </mc:Choice>
              <mc:Fallback>
                <p:oleObj r:id="rId4" imgW="7390440" imgH="3174480" progId="">
                  <p:embed/>
                  <p:pic>
                    <p:nvPicPr>
                      <p:cNvPr id="0" name=""/>
                      <p:cNvPicPr/>
                      <p:nvPr/>
                    </p:nvPicPr>
                    <p:blipFill>
                      <a:blip r:embed="rId5"/>
                      <a:stretch>
                        <a:fillRect/>
                      </a:stretch>
                    </p:blipFill>
                    <p:spPr>
                      <a:xfrm>
                        <a:off x="550547" y="4343400"/>
                        <a:ext cx="5621653" cy="2416310"/>
                      </a:xfrm>
                      <a:prstGeom prst="rect">
                        <a:avLst/>
                      </a:prstGeom>
                    </p:spPr>
                  </p:pic>
                </p:oleObj>
              </mc:Fallback>
            </mc:AlternateContent>
          </a:graphicData>
        </a:graphic>
      </p:graphicFrame>
    </p:spTree>
    <p:extLst>
      <p:ext uri="{BB962C8B-B14F-4D97-AF65-F5344CB8AC3E}">
        <p14:creationId xmlns:p14="http://schemas.microsoft.com/office/powerpoint/2010/main" val="244170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kern="1200" dirty="0">
                <a:effectLst/>
                <a:ea typeface="+mn-ea"/>
                <a:cs typeface="+mn-cs"/>
              </a:rPr>
              <a:t>What’s for me then?</a:t>
            </a:r>
            <a:endParaRPr lang="en-US" dirty="0"/>
          </a:p>
        </p:txBody>
      </p:sp>
      <p:sp>
        <p:nvSpPr>
          <p:cNvPr id="3" name="Content Placeholder 2"/>
          <p:cNvSpPr>
            <a:spLocks noGrp="1"/>
          </p:cNvSpPr>
          <p:nvPr>
            <p:ph sz="half" idx="1"/>
          </p:nvPr>
        </p:nvSpPr>
        <p:spPr>
          <a:xfrm>
            <a:off x="1143000" y="1819333"/>
            <a:ext cx="9372600" cy="4575175"/>
          </a:xfrm>
        </p:spPr>
        <p:txBody>
          <a:bodyPr>
            <a:normAutofit/>
          </a:bodyPr>
          <a:lstStyle/>
          <a:p>
            <a:pPr lvl="1"/>
            <a:endParaRPr lang="en-US" sz="2800" dirty="0"/>
          </a:p>
          <a:p>
            <a:pPr lvl="1"/>
            <a:r>
              <a:rPr lang="en-US" sz="2800" dirty="0"/>
              <a:t>Enhance faster fetching of the data</a:t>
            </a:r>
          </a:p>
          <a:p>
            <a:pPr lvl="1"/>
            <a:r>
              <a:rPr lang="en-US" sz="2800" dirty="0"/>
              <a:t>Detecting various heart issue.</a:t>
            </a:r>
          </a:p>
          <a:p>
            <a:pPr lvl="1"/>
            <a:r>
              <a:rPr lang="en-US" sz="2800" dirty="0"/>
              <a:t>Exercises suggested to be done to prevent all these</a:t>
            </a:r>
          </a:p>
          <a:p>
            <a:pPr lvl="1"/>
            <a:r>
              <a:rPr lang="en-US" sz="2800" dirty="0"/>
              <a:t>Fruits and nutrients needs to be suggested </a:t>
            </a:r>
          </a:p>
          <a:p>
            <a:pPr lvl="1"/>
            <a:r>
              <a:rPr lang="en-US" sz="2800" dirty="0"/>
              <a:t>Live threat alerts</a:t>
            </a:r>
          </a:p>
          <a:p>
            <a:pPr lvl="1"/>
            <a:r>
              <a:rPr lang="en-US" sz="2800" dirty="0"/>
              <a:t>Attaching to hospitals</a:t>
            </a:r>
          </a:p>
          <a:p>
            <a:pPr lvl="1"/>
            <a:r>
              <a:rPr lang="en-US" sz="2800" dirty="0"/>
              <a:t>Predicting if one can have heart issue</a:t>
            </a:r>
          </a:p>
          <a:p>
            <a:pPr lvl="1"/>
            <a:r>
              <a:rPr lang="en-US" sz="2800" dirty="0"/>
              <a:t>Connecting families</a:t>
            </a:r>
            <a:br>
              <a:rPr lang="en-US" sz="2800" dirty="0"/>
            </a:br>
            <a:endParaRPr lang="en-US" sz="2800" dirty="0"/>
          </a:p>
          <a:p>
            <a:pPr lvl="1"/>
            <a:endParaRPr lang="en-US" sz="2800" dirty="0"/>
          </a:p>
        </p:txBody>
      </p:sp>
    </p:spTree>
    <p:extLst>
      <p:ext uri="{BB962C8B-B14F-4D97-AF65-F5344CB8AC3E}">
        <p14:creationId xmlns:p14="http://schemas.microsoft.com/office/powerpoint/2010/main" val="1375529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a:xfrm>
            <a:off x="1219200" y="1600200"/>
            <a:ext cx="9601200" cy="5029199"/>
          </a:xfrm>
        </p:spPr>
        <p:txBody>
          <a:bodyPr>
            <a:normAutofit fontScale="70000" lnSpcReduction="20000"/>
          </a:bodyPr>
          <a:lstStyle/>
          <a:p>
            <a:r>
              <a:rPr lang="en-US" dirty="0"/>
              <a:t>What’s ECG?</a:t>
            </a:r>
          </a:p>
          <a:p>
            <a:r>
              <a:rPr lang="en-US" dirty="0"/>
              <a:t>Why is it important to measure ECG?</a:t>
            </a:r>
          </a:p>
          <a:p>
            <a:r>
              <a:rPr lang="en-US" dirty="0"/>
              <a:t>How ECG Signal Look Like?</a:t>
            </a:r>
          </a:p>
          <a:p>
            <a:r>
              <a:rPr lang="en-US" dirty="0"/>
              <a:t>Devices that can measure ECG</a:t>
            </a:r>
          </a:p>
          <a:p>
            <a:r>
              <a:rPr lang="en-US" dirty="0"/>
              <a:t>Limitations: Devices that can measure ECG</a:t>
            </a:r>
          </a:p>
          <a:p>
            <a:r>
              <a:rPr lang="en-US" dirty="0"/>
              <a:t>Modern Devices that can measure ECG </a:t>
            </a:r>
          </a:p>
          <a:p>
            <a:r>
              <a:rPr lang="en-US" dirty="0"/>
              <a:t>Working of </a:t>
            </a:r>
            <a:r>
              <a:rPr lang="en-US" dirty="0" err="1"/>
              <a:t>Mawi</a:t>
            </a:r>
            <a:r>
              <a:rPr lang="en-US" dirty="0"/>
              <a:t> Band</a:t>
            </a:r>
          </a:p>
          <a:p>
            <a:r>
              <a:rPr lang="en-US" dirty="0"/>
              <a:t>DIY available?</a:t>
            </a:r>
          </a:p>
          <a:p>
            <a:r>
              <a:rPr lang="en-US" dirty="0"/>
              <a:t>Publications &amp; Library</a:t>
            </a:r>
          </a:p>
          <a:p>
            <a:r>
              <a:rPr lang="en-US" dirty="0"/>
              <a:t>Statistics &amp; Market Analysis</a:t>
            </a:r>
          </a:p>
          <a:p>
            <a:r>
              <a:rPr lang="en-US" dirty="0"/>
              <a:t>What’s for me then?</a:t>
            </a:r>
          </a:p>
          <a:p>
            <a:r>
              <a:rPr lang="en-US" dirty="0"/>
              <a:t>Timeline</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a:t>
            </a:r>
          </a:p>
        </p:txBody>
      </p:sp>
      <p:sp>
        <p:nvSpPr>
          <p:cNvPr id="3" name="Content Placeholder 2"/>
          <p:cNvSpPr>
            <a:spLocks noGrp="1"/>
          </p:cNvSpPr>
          <p:nvPr>
            <p:ph sz="half" idx="1"/>
          </p:nvPr>
        </p:nvSpPr>
        <p:spPr>
          <a:xfrm>
            <a:off x="1143000" y="1819333"/>
            <a:ext cx="4800600" cy="4575175"/>
          </a:xfrm>
        </p:spPr>
        <p:txBody>
          <a:bodyPr/>
          <a:lstStyle/>
          <a:p>
            <a:r>
              <a:rPr lang="en-US" dirty="0"/>
              <a:t>Points taken under consideration to create timeline</a:t>
            </a:r>
          </a:p>
          <a:p>
            <a:pPr lvl="1"/>
            <a:r>
              <a:rPr lang="en-US" dirty="0"/>
              <a:t>Total of 4months for BTP </a:t>
            </a:r>
          </a:p>
          <a:p>
            <a:pPr lvl="1"/>
            <a:r>
              <a:rPr lang="en-US" dirty="0"/>
              <a:t>15 days interval so 8 reviewal meets</a:t>
            </a:r>
          </a:p>
          <a:p>
            <a:r>
              <a:rPr lang="en-US" dirty="0"/>
              <a:t>Resolution		</a:t>
            </a:r>
          </a:p>
          <a:p>
            <a:pPr lvl="1"/>
            <a:r>
              <a:rPr lang="en-US" dirty="0"/>
              <a:t>Need more research</a:t>
            </a:r>
          </a:p>
          <a:p>
            <a:pPr lvl="1"/>
            <a:r>
              <a:rPr lang="en-US" dirty="0"/>
              <a:t>Better objective</a:t>
            </a:r>
          </a:p>
          <a:p>
            <a:pPr lvl="1"/>
            <a:endParaRPr lang="en-US" dirty="0"/>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3648113846"/>
              </p:ext>
            </p:extLst>
          </p:nvPr>
        </p:nvGraphicFramePr>
        <p:xfrm>
          <a:off x="6324600" y="1825625"/>
          <a:ext cx="5638800" cy="4575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33400"/>
            <a:ext cx="7772400" cy="3177380"/>
          </a:xfrm>
        </p:spPr>
        <p:txBody>
          <a:bodyPr/>
          <a:lstStyle/>
          <a:p>
            <a:pPr algn="ctr"/>
            <a:r>
              <a:rPr lang="en-US" dirty="0"/>
              <a:t>Thank You!</a:t>
            </a:r>
          </a:p>
        </p:txBody>
      </p:sp>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6170-2E73-4CC7-A152-585125B6E114}"/>
              </a:ext>
            </a:extLst>
          </p:cNvPr>
          <p:cNvSpPr>
            <a:spLocks noGrp="1"/>
          </p:cNvSpPr>
          <p:nvPr>
            <p:ph type="title"/>
          </p:nvPr>
        </p:nvSpPr>
        <p:spPr>
          <a:xfrm>
            <a:off x="1676400" y="1600200"/>
            <a:ext cx="7772400" cy="3177380"/>
          </a:xfrm>
        </p:spPr>
        <p:txBody>
          <a:bodyPr>
            <a:normAutofit/>
          </a:bodyPr>
          <a:lstStyle/>
          <a:p>
            <a:r>
              <a:rPr lang="en-US" sz="1700" dirty="0"/>
              <a:t>Liquid used in ECG</a:t>
            </a:r>
            <a:br>
              <a:rPr lang="en-US" sz="1700" dirty="0"/>
            </a:br>
            <a:r>
              <a:rPr lang="en-US" sz="1700" dirty="0"/>
              <a:t>Slight changes in ECG</a:t>
            </a:r>
            <a:br>
              <a:rPr lang="en-US" sz="1700" dirty="0"/>
            </a:br>
            <a:r>
              <a:rPr lang="en-US" sz="1700" dirty="0"/>
              <a:t>Actually How &amp; Why we are getting this graph?</a:t>
            </a:r>
            <a:br>
              <a:rPr lang="en-US" sz="1700" dirty="0"/>
            </a:br>
            <a:r>
              <a:rPr lang="en-US" sz="1700" dirty="0"/>
              <a:t>Verification FDI approval?</a:t>
            </a:r>
            <a:br>
              <a:rPr lang="en-US" sz="1700" dirty="0"/>
            </a:br>
            <a:br>
              <a:rPr lang="en-US" sz="1700" dirty="0"/>
            </a:br>
            <a:r>
              <a:rPr lang="en-US" sz="1700" dirty="0" err="1"/>
              <a:t>Theranos</a:t>
            </a:r>
            <a:r>
              <a:rPr lang="en-US" sz="1700" dirty="0"/>
              <a:t> </a:t>
            </a:r>
            <a:br>
              <a:rPr lang="en-US" sz="1700" dirty="0"/>
            </a:br>
            <a:br>
              <a:rPr lang="en-US" sz="1700" dirty="0"/>
            </a:br>
            <a:r>
              <a:rPr lang="en-US" sz="1700" dirty="0"/>
              <a:t>Technical objection?</a:t>
            </a:r>
            <a:br>
              <a:rPr lang="en-US" sz="1700" dirty="0"/>
            </a:br>
            <a:r>
              <a:rPr lang="en-US" sz="1700" dirty="0"/>
              <a:t>Sensor?</a:t>
            </a:r>
            <a:br>
              <a:rPr lang="en-US" sz="1700" dirty="0"/>
            </a:br>
            <a:br>
              <a:rPr lang="en-US" sz="1700" dirty="0"/>
            </a:br>
            <a:br>
              <a:rPr lang="en-US" sz="1700" dirty="0"/>
            </a:br>
            <a:endParaRPr lang="en-US" sz="1700" dirty="0"/>
          </a:p>
        </p:txBody>
      </p:sp>
      <p:sp>
        <p:nvSpPr>
          <p:cNvPr id="3" name="Text Placeholder 2">
            <a:extLst>
              <a:ext uri="{FF2B5EF4-FFF2-40B4-BE49-F238E27FC236}">
                <a16:creationId xmlns:a16="http://schemas.microsoft.com/office/drawing/2014/main" id="{15C1665E-21BD-4679-A063-41E288A750E8}"/>
              </a:ext>
            </a:extLst>
          </p:cNvPr>
          <p:cNvSpPr>
            <a:spLocks noGrp="1"/>
          </p:cNvSpPr>
          <p:nvPr>
            <p:ph type="body" idx="1"/>
          </p:nvPr>
        </p:nvSpPr>
        <p:spPr>
          <a:xfrm>
            <a:off x="1066800" y="762000"/>
            <a:ext cx="7772400" cy="685800"/>
          </a:xfrm>
        </p:spPr>
        <p:txBody>
          <a:bodyPr>
            <a:normAutofit/>
          </a:bodyPr>
          <a:lstStyle/>
          <a:p>
            <a:r>
              <a:rPr lang="en-US" sz="3200" dirty="0"/>
              <a:t>POINTS TO PONDER ON</a:t>
            </a:r>
          </a:p>
        </p:txBody>
      </p:sp>
    </p:spTree>
    <p:extLst>
      <p:ext uri="{BB962C8B-B14F-4D97-AF65-F5344CB8AC3E}">
        <p14:creationId xmlns:p14="http://schemas.microsoft.com/office/powerpoint/2010/main" val="260799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ECG?</a:t>
            </a:r>
          </a:p>
        </p:txBody>
      </p:sp>
      <p:sp>
        <p:nvSpPr>
          <p:cNvPr id="7" name="Content Placeholder 6">
            <a:extLst>
              <a:ext uri="{FF2B5EF4-FFF2-40B4-BE49-F238E27FC236}">
                <a16:creationId xmlns:a16="http://schemas.microsoft.com/office/drawing/2014/main" id="{6C87E03F-F304-4BEE-A883-43527EFD25D3}"/>
              </a:ext>
            </a:extLst>
          </p:cNvPr>
          <p:cNvSpPr>
            <a:spLocks noGrp="1"/>
          </p:cNvSpPr>
          <p:nvPr>
            <p:ph idx="1"/>
          </p:nvPr>
        </p:nvSpPr>
        <p:spPr>
          <a:xfrm>
            <a:off x="128278" y="1752600"/>
            <a:ext cx="5205722" cy="5105400"/>
          </a:xfrm>
        </p:spPr>
        <p:txBody>
          <a:bodyPr/>
          <a:lstStyle/>
          <a:p>
            <a:r>
              <a:rPr lang="en-US" dirty="0"/>
              <a:t>ECG or EKG stands for electrocardiogram. </a:t>
            </a:r>
          </a:p>
          <a:p>
            <a:r>
              <a:rPr lang="en-US" dirty="0"/>
              <a:t>An electrocardiogram records the electrical signals in your heart. It's a common and painless test used to quickly detect heart problems and monitor your heart's health.</a:t>
            </a:r>
          </a:p>
          <a:p>
            <a:r>
              <a:rPr lang="en-US" dirty="0"/>
              <a:t>Some personal devices, such as smart watches, offer ECG monitoring. </a:t>
            </a:r>
          </a:p>
        </p:txBody>
      </p:sp>
      <p:pic>
        <p:nvPicPr>
          <p:cNvPr id="2050" name="Picture 2" descr="ECG Animation - Electrical Changes in Heart on Make a GIF">
            <a:extLst>
              <a:ext uri="{FF2B5EF4-FFF2-40B4-BE49-F238E27FC236}">
                <a16:creationId xmlns:a16="http://schemas.microsoft.com/office/drawing/2014/main" id="{C138AC88-F65E-45CC-BFD4-FD22ED909A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600200"/>
            <a:ext cx="6920170" cy="46141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0FF19A-4B52-4961-95AA-67E32544F70B}"/>
              </a:ext>
            </a:extLst>
          </p:cNvPr>
          <p:cNvSpPr txBox="1"/>
          <p:nvPr/>
        </p:nvSpPr>
        <p:spPr>
          <a:xfrm>
            <a:off x="7010400" y="6299274"/>
            <a:ext cx="6094602" cy="338554"/>
          </a:xfrm>
          <a:prstGeom prst="rect">
            <a:avLst/>
          </a:prstGeom>
          <a:noFill/>
        </p:spPr>
        <p:txBody>
          <a:bodyPr wrap="square">
            <a:spAutoFit/>
          </a:bodyPr>
          <a:lstStyle/>
          <a:p>
            <a:r>
              <a:rPr lang="en-US" sz="1600" dirty="0"/>
              <a:t>Source: http://www.ecglibrary.com/</a:t>
            </a:r>
          </a:p>
        </p:txBody>
      </p:sp>
    </p:spTree>
    <p:extLst>
      <p:ext uri="{BB962C8B-B14F-4D97-AF65-F5344CB8AC3E}">
        <p14:creationId xmlns:p14="http://schemas.microsoft.com/office/powerpoint/2010/main" val="212258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it important to measure ECG?</a:t>
            </a:r>
          </a:p>
        </p:txBody>
      </p:sp>
      <p:sp>
        <p:nvSpPr>
          <p:cNvPr id="7" name="Content Placeholder 6">
            <a:extLst>
              <a:ext uri="{FF2B5EF4-FFF2-40B4-BE49-F238E27FC236}">
                <a16:creationId xmlns:a16="http://schemas.microsoft.com/office/drawing/2014/main" id="{6C87E03F-F304-4BEE-A883-43527EFD25D3}"/>
              </a:ext>
            </a:extLst>
          </p:cNvPr>
          <p:cNvSpPr>
            <a:spLocks noGrp="1"/>
          </p:cNvSpPr>
          <p:nvPr>
            <p:ph idx="1"/>
          </p:nvPr>
        </p:nvSpPr>
        <p:spPr/>
        <p:txBody>
          <a:bodyPr>
            <a:normAutofit fontScale="92500" lnSpcReduction="20000"/>
          </a:bodyPr>
          <a:lstStyle/>
          <a:p>
            <a:r>
              <a:rPr lang="en-US" dirty="0"/>
              <a:t>An electrocardiogram is a painless, noninvasive way to help diagnose many common heart problems in people of all ages. Doctor may use an electrocardiogram to determine or detect:</a:t>
            </a:r>
          </a:p>
          <a:p>
            <a:pPr lvl="2">
              <a:buFont typeface="Wingdings" panose="05000000000000000000" pitchFamily="2" charset="2"/>
              <a:buChar char="§"/>
            </a:pPr>
            <a:r>
              <a:rPr lang="en-US" b="0" i="0" dirty="0">
                <a:solidFill>
                  <a:srgbClr val="404040"/>
                </a:solidFill>
                <a:effectLst/>
                <a:latin typeface="Franklin Gothic Medium (Body)"/>
              </a:rPr>
              <a:t>Abnormal heart rhythm (arrhythmias)</a:t>
            </a:r>
          </a:p>
          <a:p>
            <a:pPr lvl="2">
              <a:buFont typeface="Wingdings" panose="05000000000000000000" pitchFamily="2" charset="2"/>
              <a:buChar char="§"/>
            </a:pPr>
            <a:r>
              <a:rPr lang="en-US" b="0" i="0" dirty="0">
                <a:solidFill>
                  <a:srgbClr val="404040"/>
                </a:solidFill>
                <a:effectLst/>
                <a:latin typeface="Franklin Gothic Medium (Body)"/>
              </a:rPr>
              <a:t>If blocked or narrowed arteries in your heart (coronary artery disease) are causing chest pain or a heart attack</a:t>
            </a:r>
          </a:p>
          <a:p>
            <a:pPr lvl="2">
              <a:buFont typeface="Wingdings" panose="05000000000000000000" pitchFamily="2" charset="2"/>
              <a:buChar char="§"/>
            </a:pPr>
            <a:r>
              <a:rPr lang="en-US" b="0" i="0" dirty="0">
                <a:solidFill>
                  <a:srgbClr val="404040"/>
                </a:solidFill>
                <a:effectLst/>
                <a:latin typeface="Franklin Gothic Medium (Body)"/>
              </a:rPr>
              <a:t>How well certain heart disease treatments, such as a pacemaker, are working</a:t>
            </a:r>
          </a:p>
          <a:p>
            <a:pPr>
              <a:buFont typeface="Wingdings" panose="05000000000000000000" pitchFamily="2" charset="2"/>
              <a:buChar char="§"/>
            </a:pPr>
            <a:r>
              <a:rPr lang="en-US" b="0" i="0" dirty="0">
                <a:solidFill>
                  <a:srgbClr val="404040"/>
                </a:solidFill>
                <a:effectLst/>
                <a:latin typeface="Franklin Gothic Medium (Body)"/>
              </a:rPr>
              <a:t>You may need an ECG if you have any of the following signs and symptoms:</a:t>
            </a:r>
          </a:p>
          <a:p>
            <a:pPr lvl="2">
              <a:buFont typeface="Wingdings" panose="05000000000000000000" pitchFamily="2" charset="2"/>
              <a:buChar char="§"/>
            </a:pPr>
            <a:r>
              <a:rPr lang="en-US" b="0" i="0" dirty="0">
                <a:solidFill>
                  <a:srgbClr val="404040"/>
                </a:solidFill>
                <a:effectLst/>
                <a:latin typeface="Franklin Gothic Medium (Body)"/>
              </a:rPr>
              <a:t>Chest pain</a:t>
            </a:r>
          </a:p>
          <a:p>
            <a:pPr lvl="2">
              <a:buFont typeface="Wingdings" panose="05000000000000000000" pitchFamily="2" charset="2"/>
              <a:buChar char="§"/>
            </a:pPr>
            <a:r>
              <a:rPr lang="en-US" b="0" i="0" dirty="0">
                <a:solidFill>
                  <a:srgbClr val="404040"/>
                </a:solidFill>
                <a:effectLst/>
                <a:latin typeface="Franklin Gothic Medium (Body)"/>
              </a:rPr>
              <a:t>Dizziness, lightheadedness or confusion</a:t>
            </a:r>
          </a:p>
          <a:p>
            <a:pPr lvl="2">
              <a:buFont typeface="Wingdings" panose="05000000000000000000" pitchFamily="2" charset="2"/>
              <a:buChar char="§"/>
            </a:pPr>
            <a:r>
              <a:rPr lang="en-US" b="0" i="0" dirty="0">
                <a:solidFill>
                  <a:srgbClr val="404040"/>
                </a:solidFill>
                <a:effectLst/>
                <a:latin typeface="Franklin Gothic Medium (Body)"/>
              </a:rPr>
              <a:t>Heart palpitations</a:t>
            </a:r>
          </a:p>
          <a:p>
            <a:pPr lvl="2">
              <a:buFont typeface="Wingdings" panose="05000000000000000000" pitchFamily="2" charset="2"/>
              <a:buChar char="§"/>
            </a:pPr>
            <a:r>
              <a:rPr lang="en-US" b="0" i="0" dirty="0">
                <a:solidFill>
                  <a:srgbClr val="404040"/>
                </a:solidFill>
                <a:effectLst/>
                <a:latin typeface="Franklin Gothic Medium (Body)"/>
              </a:rPr>
              <a:t>Rapid pulse</a:t>
            </a:r>
          </a:p>
          <a:p>
            <a:pPr lvl="2">
              <a:buFont typeface="Wingdings" panose="05000000000000000000" pitchFamily="2" charset="2"/>
              <a:buChar char="§"/>
            </a:pPr>
            <a:r>
              <a:rPr lang="en-US" b="0" i="0" dirty="0">
                <a:solidFill>
                  <a:srgbClr val="404040"/>
                </a:solidFill>
                <a:effectLst/>
                <a:latin typeface="Franklin Gothic Medium (Body)"/>
              </a:rPr>
              <a:t>Shortness of breath</a:t>
            </a:r>
          </a:p>
          <a:p>
            <a:pPr lvl="2">
              <a:buFont typeface="Wingdings" panose="05000000000000000000" pitchFamily="2" charset="2"/>
              <a:buChar char="§"/>
            </a:pPr>
            <a:r>
              <a:rPr lang="en-US" b="0" i="0" dirty="0">
                <a:solidFill>
                  <a:srgbClr val="404040"/>
                </a:solidFill>
                <a:effectLst/>
                <a:latin typeface="Franklin Gothic Medium (Body)"/>
              </a:rPr>
              <a:t>Weakness, fatigue or a decline in ability to exercise</a:t>
            </a:r>
          </a:p>
          <a:p>
            <a:endParaRPr lang="en-US" dirty="0"/>
          </a:p>
        </p:txBody>
      </p:sp>
    </p:spTree>
    <p:extLst>
      <p:ext uri="{BB962C8B-B14F-4D97-AF65-F5344CB8AC3E}">
        <p14:creationId xmlns:p14="http://schemas.microsoft.com/office/powerpoint/2010/main" val="114649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it important to measure ECG?</a:t>
            </a:r>
          </a:p>
        </p:txBody>
      </p:sp>
      <p:pic>
        <p:nvPicPr>
          <p:cNvPr id="4" name="Content Placeholder 3">
            <a:extLst>
              <a:ext uri="{FF2B5EF4-FFF2-40B4-BE49-F238E27FC236}">
                <a16:creationId xmlns:a16="http://schemas.microsoft.com/office/drawing/2014/main" id="{8864121F-8D90-4A76-97BF-3ACC27DCD51D}"/>
              </a:ext>
            </a:extLst>
          </p:cNvPr>
          <p:cNvPicPr>
            <a:picLocks noGrp="1" noChangeAspect="1"/>
          </p:cNvPicPr>
          <p:nvPr>
            <p:ph idx="1"/>
          </p:nvPr>
        </p:nvPicPr>
        <p:blipFill>
          <a:blip r:embed="rId2"/>
          <a:stretch>
            <a:fillRect/>
          </a:stretch>
        </p:blipFill>
        <p:spPr>
          <a:xfrm>
            <a:off x="5097246" y="1752600"/>
            <a:ext cx="6942354" cy="4572000"/>
          </a:xfrm>
        </p:spPr>
      </p:pic>
      <p:sp>
        <p:nvSpPr>
          <p:cNvPr id="5" name="TextBox 4">
            <a:extLst>
              <a:ext uri="{FF2B5EF4-FFF2-40B4-BE49-F238E27FC236}">
                <a16:creationId xmlns:a16="http://schemas.microsoft.com/office/drawing/2014/main" id="{3A5BB5B4-0F30-4BA5-A56C-E2B11D7735A4}"/>
              </a:ext>
            </a:extLst>
          </p:cNvPr>
          <p:cNvSpPr txBox="1"/>
          <p:nvPr/>
        </p:nvSpPr>
        <p:spPr>
          <a:xfrm>
            <a:off x="6934200" y="6360029"/>
            <a:ext cx="3810000" cy="584775"/>
          </a:xfrm>
          <a:prstGeom prst="rect">
            <a:avLst/>
          </a:prstGeom>
          <a:noFill/>
        </p:spPr>
        <p:txBody>
          <a:bodyPr wrap="square">
            <a:spAutoFit/>
          </a:bodyPr>
          <a:lstStyle/>
          <a:p>
            <a:pPr algn="ctr"/>
            <a:r>
              <a:rPr lang="en-US" sz="1600" dirty="0"/>
              <a:t>Different </a:t>
            </a:r>
            <a:r>
              <a:rPr lang="en-US" sz="1600" dirty="0" err="1"/>
              <a:t>Singal</a:t>
            </a:r>
            <a:r>
              <a:rPr lang="en-US" sz="1600" dirty="0"/>
              <a:t> Lead ECG signals</a:t>
            </a:r>
          </a:p>
          <a:p>
            <a:pPr algn="ctr"/>
            <a:r>
              <a:rPr lang="en-US" sz="1600" dirty="0"/>
              <a:t>Source: Texas Instruments </a:t>
            </a:r>
          </a:p>
        </p:txBody>
      </p:sp>
      <p:pic>
        <p:nvPicPr>
          <p:cNvPr id="4098" name="Picture 2" descr="The Function of the Heart Ventricles">
            <a:extLst>
              <a:ext uri="{FF2B5EF4-FFF2-40B4-BE49-F238E27FC236}">
                <a16:creationId xmlns:a16="http://schemas.microsoft.com/office/drawing/2014/main" id="{C2497159-4BBA-4E5B-A1C3-B911272D54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93" t="1818" r="10345" b="1818"/>
          <a:stretch/>
        </p:blipFill>
        <p:spPr bwMode="auto">
          <a:xfrm>
            <a:off x="155894" y="1981200"/>
            <a:ext cx="4720905" cy="4343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5CE421-0694-4D7C-9167-F56254CD175C}"/>
              </a:ext>
            </a:extLst>
          </p:cNvPr>
          <p:cNvSpPr txBox="1"/>
          <p:nvPr/>
        </p:nvSpPr>
        <p:spPr>
          <a:xfrm>
            <a:off x="533400" y="6324600"/>
            <a:ext cx="4113402" cy="584775"/>
          </a:xfrm>
          <a:prstGeom prst="rect">
            <a:avLst/>
          </a:prstGeom>
          <a:noFill/>
        </p:spPr>
        <p:txBody>
          <a:bodyPr wrap="square">
            <a:spAutoFit/>
          </a:bodyPr>
          <a:lstStyle/>
          <a:p>
            <a:pPr algn="ctr"/>
            <a:r>
              <a:rPr lang="en-US" dirty="0"/>
              <a:t>Different labelled parts of heart	</a:t>
            </a:r>
          </a:p>
          <a:p>
            <a:pPr algn="ctr"/>
            <a:r>
              <a:rPr lang="en-US" sz="1400" dirty="0"/>
              <a:t>Source: MycoClinic.com</a:t>
            </a:r>
          </a:p>
        </p:txBody>
      </p:sp>
    </p:spTree>
    <p:extLst>
      <p:ext uri="{BB962C8B-B14F-4D97-AF65-F5344CB8AC3E}">
        <p14:creationId xmlns:p14="http://schemas.microsoft.com/office/powerpoint/2010/main" val="90791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ECG Signal Look Like?</a:t>
            </a:r>
          </a:p>
        </p:txBody>
      </p:sp>
      <p:sp>
        <p:nvSpPr>
          <p:cNvPr id="4" name="Content Placeholder 3">
            <a:extLst>
              <a:ext uri="{FF2B5EF4-FFF2-40B4-BE49-F238E27FC236}">
                <a16:creationId xmlns:a16="http://schemas.microsoft.com/office/drawing/2014/main" id="{95EE649B-E4C1-49B1-8751-D4E48343321D}"/>
              </a:ext>
            </a:extLst>
          </p:cNvPr>
          <p:cNvSpPr>
            <a:spLocks noGrp="1"/>
          </p:cNvSpPr>
          <p:nvPr>
            <p:ph idx="1"/>
          </p:nvPr>
        </p:nvSpPr>
        <p:spPr/>
        <p:txBody>
          <a:bodyPr>
            <a:normAutofit/>
          </a:bodyPr>
          <a:lstStyle/>
          <a:p>
            <a:r>
              <a:rPr lang="en-US" b="0" i="0" dirty="0">
                <a:solidFill>
                  <a:srgbClr val="333333"/>
                </a:solidFill>
                <a:effectLst/>
                <a:latin typeface="Franklin Gothic Medium (Body)"/>
              </a:rPr>
              <a:t>ECG shows lumps and bumps of a electri</a:t>
            </a:r>
            <a:r>
              <a:rPr lang="en-US" dirty="0">
                <a:solidFill>
                  <a:srgbClr val="333333"/>
                </a:solidFill>
                <a:latin typeface="Franklin Gothic Medium (Body)"/>
              </a:rPr>
              <a:t>c signal. </a:t>
            </a:r>
            <a:r>
              <a:rPr lang="en-US" b="0" i="0" dirty="0">
                <a:solidFill>
                  <a:srgbClr val="333333"/>
                </a:solidFill>
                <a:effectLst/>
                <a:latin typeface="Franklin Gothic Medium (Body)"/>
              </a:rPr>
              <a:t>It is often plotted on a special type of graph paper. </a:t>
            </a:r>
          </a:p>
          <a:p>
            <a:r>
              <a:rPr lang="en-US" b="0" i="0" dirty="0">
                <a:solidFill>
                  <a:srgbClr val="333333"/>
                </a:solidFill>
                <a:effectLst/>
                <a:latin typeface="Franklin Gothic Medium (Body)"/>
              </a:rPr>
              <a:t>On the x-axis, 1 mm represents 0.04 seconds. On the y-axis, 1 mm represents 0.1 mV. </a:t>
            </a:r>
          </a:p>
          <a:p>
            <a:r>
              <a:rPr lang="en-US" b="0" i="0" dirty="0">
                <a:solidFill>
                  <a:srgbClr val="333333"/>
                </a:solidFill>
                <a:effectLst/>
                <a:latin typeface="Franklin Gothic Medium (Body)"/>
              </a:rPr>
              <a:t>As this diagram shows, a typical ECG has a peak-to-peak amplitude of just a few </a:t>
            </a:r>
            <a:r>
              <a:rPr lang="en-US" b="0" i="0" dirty="0" err="1">
                <a:solidFill>
                  <a:srgbClr val="333333"/>
                </a:solidFill>
                <a:effectLst/>
                <a:latin typeface="Franklin Gothic Medium (Body)"/>
              </a:rPr>
              <a:t>mVs</a:t>
            </a:r>
            <a:r>
              <a:rPr lang="en-US" b="0" i="0" dirty="0">
                <a:solidFill>
                  <a:srgbClr val="333333"/>
                </a:solidFill>
                <a:effectLst/>
                <a:latin typeface="Franklin Gothic Medium (Body)"/>
              </a:rPr>
              <a:t>, when measured by an electrode on     the skin surface.</a:t>
            </a:r>
          </a:p>
          <a:p>
            <a:r>
              <a:rPr lang="en-US" b="0" i="0" dirty="0">
                <a:solidFill>
                  <a:srgbClr val="333333"/>
                </a:solidFill>
                <a:effectLst/>
                <a:latin typeface="Franklin Gothic Medium (Body)"/>
              </a:rPr>
              <a:t>To calculate a patient's heart rate, the distance between two R peaks is measured and converted into bpm.</a:t>
            </a:r>
          </a:p>
          <a:p>
            <a:endParaRPr lang="en-US" dirty="0">
              <a:latin typeface="Franklin Gothic Medium (Body)"/>
            </a:endParaRPr>
          </a:p>
        </p:txBody>
      </p:sp>
    </p:spTree>
    <p:extLst>
      <p:ext uri="{BB962C8B-B14F-4D97-AF65-F5344CB8AC3E}">
        <p14:creationId xmlns:p14="http://schemas.microsoft.com/office/powerpoint/2010/main" val="1681499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ECG Signal Look Like?</a:t>
            </a:r>
          </a:p>
        </p:txBody>
      </p:sp>
      <p:pic>
        <p:nvPicPr>
          <p:cNvPr id="7" name="Content Placeholder 6">
            <a:extLst>
              <a:ext uri="{FF2B5EF4-FFF2-40B4-BE49-F238E27FC236}">
                <a16:creationId xmlns:a16="http://schemas.microsoft.com/office/drawing/2014/main" id="{114107A9-DA31-4F69-B2CA-B94AA2E73618}"/>
              </a:ext>
            </a:extLst>
          </p:cNvPr>
          <p:cNvPicPr>
            <a:picLocks noGrp="1" noChangeAspect="1"/>
          </p:cNvPicPr>
          <p:nvPr>
            <p:ph idx="1"/>
          </p:nvPr>
        </p:nvPicPr>
        <p:blipFill>
          <a:blip r:embed="rId2"/>
          <a:stretch>
            <a:fillRect/>
          </a:stretch>
        </p:blipFill>
        <p:spPr>
          <a:xfrm>
            <a:off x="1613823" y="1752600"/>
            <a:ext cx="8977977" cy="4572000"/>
          </a:xfrm>
        </p:spPr>
      </p:pic>
      <p:sp>
        <p:nvSpPr>
          <p:cNvPr id="8" name="TextBox 7">
            <a:extLst>
              <a:ext uri="{FF2B5EF4-FFF2-40B4-BE49-F238E27FC236}">
                <a16:creationId xmlns:a16="http://schemas.microsoft.com/office/drawing/2014/main" id="{E9BCF87D-18CE-45C3-A405-F4374B806F13}"/>
              </a:ext>
            </a:extLst>
          </p:cNvPr>
          <p:cNvSpPr txBox="1"/>
          <p:nvPr/>
        </p:nvSpPr>
        <p:spPr>
          <a:xfrm>
            <a:off x="4876800" y="6389448"/>
            <a:ext cx="6094602" cy="369332"/>
          </a:xfrm>
          <a:prstGeom prst="rect">
            <a:avLst/>
          </a:prstGeom>
          <a:noFill/>
        </p:spPr>
        <p:txBody>
          <a:bodyPr wrap="square">
            <a:spAutoFit/>
          </a:bodyPr>
          <a:lstStyle/>
          <a:p>
            <a:r>
              <a:rPr lang="en-US" dirty="0"/>
              <a:t>Source: Texas Instruments </a:t>
            </a:r>
          </a:p>
        </p:txBody>
      </p:sp>
    </p:spTree>
    <p:extLst>
      <p:ext uri="{BB962C8B-B14F-4D97-AF65-F5344CB8AC3E}">
        <p14:creationId xmlns:p14="http://schemas.microsoft.com/office/powerpoint/2010/main" val="392232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Devices that can measure ECG</a:t>
            </a:r>
          </a:p>
        </p:txBody>
      </p:sp>
      <p:sp>
        <p:nvSpPr>
          <p:cNvPr id="6" name="Content Placeholder 5">
            <a:extLst>
              <a:ext uri="{FF2B5EF4-FFF2-40B4-BE49-F238E27FC236}">
                <a16:creationId xmlns:a16="http://schemas.microsoft.com/office/drawing/2014/main" id="{A2CE7734-8C36-4EF4-8828-67B77AB9F5A3}"/>
              </a:ext>
            </a:extLst>
          </p:cNvPr>
          <p:cNvSpPr>
            <a:spLocks noGrp="1"/>
          </p:cNvSpPr>
          <p:nvPr>
            <p:ph idx="1"/>
          </p:nvPr>
        </p:nvSpPr>
        <p:spPr/>
        <p:txBody>
          <a:bodyPr/>
          <a:lstStyle/>
          <a:p>
            <a:r>
              <a:rPr lang="en-US" dirty="0"/>
              <a:t>There are lot of devices available in the market that can measure the ECG signals of a person. Standalone devices provide quite accurate data but are very costly. Their price may vary from 50,000 to 3Lakhs INR.</a:t>
            </a:r>
          </a:p>
        </p:txBody>
      </p:sp>
      <p:pic>
        <p:nvPicPr>
          <p:cNvPr id="8" name="Content Placeholder 3">
            <a:extLst>
              <a:ext uri="{FF2B5EF4-FFF2-40B4-BE49-F238E27FC236}">
                <a16:creationId xmlns:a16="http://schemas.microsoft.com/office/drawing/2014/main" id="{1688857B-0A3A-4115-A9B3-0F545EDD480F}"/>
              </a:ext>
            </a:extLst>
          </p:cNvPr>
          <p:cNvPicPr>
            <a:picLocks noChangeAspect="1"/>
          </p:cNvPicPr>
          <p:nvPr/>
        </p:nvPicPr>
        <p:blipFill>
          <a:blip r:embed="rId2"/>
          <a:stretch>
            <a:fillRect/>
          </a:stretch>
        </p:blipFill>
        <p:spPr>
          <a:xfrm>
            <a:off x="2590800" y="3276600"/>
            <a:ext cx="7239000" cy="3173825"/>
          </a:xfrm>
          <a:prstGeom prst="rect">
            <a:avLst/>
          </a:prstGeom>
        </p:spPr>
      </p:pic>
      <p:sp>
        <p:nvSpPr>
          <p:cNvPr id="9" name="TextBox 8">
            <a:extLst>
              <a:ext uri="{FF2B5EF4-FFF2-40B4-BE49-F238E27FC236}">
                <a16:creationId xmlns:a16="http://schemas.microsoft.com/office/drawing/2014/main" id="{05394130-AA22-4F08-8106-3CC78D966D43}"/>
              </a:ext>
            </a:extLst>
          </p:cNvPr>
          <p:cNvSpPr txBox="1"/>
          <p:nvPr/>
        </p:nvSpPr>
        <p:spPr>
          <a:xfrm>
            <a:off x="4876800" y="6389448"/>
            <a:ext cx="6094602" cy="369332"/>
          </a:xfrm>
          <a:prstGeom prst="rect">
            <a:avLst/>
          </a:prstGeom>
          <a:noFill/>
        </p:spPr>
        <p:txBody>
          <a:bodyPr wrap="square">
            <a:spAutoFit/>
          </a:bodyPr>
          <a:lstStyle/>
          <a:p>
            <a:r>
              <a:rPr lang="en-US" dirty="0"/>
              <a:t>Source: Indiamart.com </a:t>
            </a:r>
          </a:p>
        </p:txBody>
      </p:sp>
    </p:spTree>
    <p:extLst>
      <p:ext uri="{BB962C8B-B14F-4D97-AF65-F5344CB8AC3E}">
        <p14:creationId xmlns:p14="http://schemas.microsoft.com/office/powerpoint/2010/main" val="416325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Devices that can measure ECG</a:t>
            </a:r>
          </a:p>
        </p:txBody>
      </p:sp>
      <p:sp>
        <p:nvSpPr>
          <p:cNvPr id="6" name="Content Placeholder 5">
            <a:extLst>
              <a:ext uri="{FF2B5EF4-FFF2-40B4-BE49-F238E27FC236}">
                <a16:creationId xmlns:a16="http://schemas.microsoft.com/office/drawing/2014/main" id="{A2CE7734-8C36-4EF4-8828-67B77AB9F5A3}"/>
              </a:ext>
            </a:extLst>
          </p:cNvPr>
          <p:cNvSpPr>
            <a:spLocks noGrp="1"/>
          </p:cNvSpPr>
          <p:nvPr>
            <p:ph idx="1"/>
          </p:nvPr>
        </p:nvSpPr>
        <p:spPr/>
        <p:txBody>
          <a:bodyPr/>
          <a:lstStyle/>
          <a:p>
            <a:r>
              <a:rPr lang="en-US" dirty="0"/>
              <a:t>All those devices used in the labs or via doctors are very costly so its very difficult for a normal person to purchase it.</a:t>
            </a:r>
          </a:p>
          <a:p>
            <a:r>
              <a:rPr lang="en-US" dirty="0"/>
              <a:t>This require a bigger spacing so it includes cost of the space.</a:t>
            </a:r>
          </a:p>
          <a:p>
            <a:r>
              <a:rPr lang="en-US" dirty="0"/>
              <a:t>This requires high maintenance and cleanliness of the surrounding area so that device doesn’t get dirt or any damage</a:t>
            </a:r>
          </a:p>
          <a:p>
            <a:r>
              <a:rPr lang="en-US" dirty="0"/>
              <a:t>This require a lot of knowledge to read and understand and to operate such devices.</a:t>
            </a:r>
          </a:p>
          <a:p>
            <a:endParaRPr lang="en-US" dirty="0"/>
          </a:p>
        </p:txBody>
      </p:sp>
    </p:spTree>
    <p:extLst>
      <p:ext uri="{BB962C8B-B14F-4D97-AF65-F5344CB8AC3E}">
        <p14:creationId xmlns:p14="http://schemas.microsoft.com/office/powerpoint/2010/main" val="3075290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1355</TotalTime>
  <Words>1567</Words>
  <Application>Microsoft Office PowerPoint</Application>
  <PresentationFormat>Widescreen</PresentationFormat>
  <Paragraphs>207</Paragraphs>
  <Slides>22</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22</vt:i4>
      </vt:variant>
    </vt:vector>
  </HeadingPairs>
  <TitlesOfParts>
    <vt:vector size="31" baseType="lpstr">
      <vt:lpstr>arial</vt:lpstr>
      <vt:lpstr>arial</vt:lpstr>
      <vt:lpstr>Franklin Gothic Medium</vt:lpstr>
      <vt:lpstr>Franklin Gothic Medium (Body)</vt:lpstr>
      <vt:lpstr>Skin-market-sans</vt:lpstr>
      <vt:lpstr>soleil</vt:lpstr>
      <vt:lpstr>Times New Roman</vt:lpstr>
      <vt:lpstr>Wingdings</vt:lpstr>
      <vt:lpstr>Medical Design 16x9</vt:lpstr>
      <vt:lpstr>Portable ECG Machine Connected to Mobile Devices</vt:lpstr>
      <vt:lpstr>Content</vt:lpstr>
      <vt:lpstr>What’s ECG?</vt:lpstr>
      <vt:lpstr>Why is it important to measure ECG?</vt:lpstr>
      <vt:lpstr>Why is it important to measure ECG?</vt:lpstr>
      <vt:lpstr>How ECG Signal Look Like?</vt:lpstr>
      <vt:lpstr>How ECG Signal Look Like?</vt:lpstr>
      <vt:lpstr>Devices that can measure ECG</vt:lpstr>
      <vt:lpstr>Limitations: Devices that can measure ECG</vt:lpstr>
      <vt:lpstr>Modern Devices that can measure ECG </vt:lpstr>
      <vt:lpstr>Modern Devices that can measure ECG </vt:lpstr>
      <vt:lpstr>Modern Devices that can measure ECG </vt:lpstr>
      <vt:lpstr>Modern Devices that can measure ECG </vt:lpstr>
      <vt:lpstr>Working of Mawi Band</vt:lpstr>
      <vt:lpstr>Working of Mawi Band</vt:lpstr>
      <vt:lpstr>DIY available (link)?</vt:lpstr>
      <vt:lpstr>Publications &amp; Library</vt:lpstr>
      <vt:lpstr>Statistics &amp; Market Research</vt:lpstr>
      <vt:lpstr>What’s for me then?</vt:lpstr>
      <vt:lpstr>Timeline</vt:lpstr>
      <vt:lpstr>Thank You!</vt:lpstr>
      <vt:lpstr>Liquid used in ECG Slight changes in ECG Actually How &amp; Why we are getting this graph? Verification FDI approval?  Theranos   Technical objection? Sensor?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Portable ECG Machine Connected to Mobile Devices</dc:title>
  <dc:creator>Shubham Kumar Gupta</dc:creator>
  <cp:lastModifiedBy>Shubham Kumar Gupta</cp:lastModifiedBy>
  <cp:revision>42</cp:revision>
  <dcterms:created xsi:type="dcterms:W3CDTF">2021-07-29T15:05:27Z</dcterms:created>
  <dcterms:modified xsi:type="dcterms:W3CDTF">2021-08-06T15:57:51Z</dcterms:modified>
</cp:coreProperties>
</file>